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charts/chart1.xml" ContentType="application/vnd.openxmlformats-officedocument.drawingml.chart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notesMasterIdLst>
    <p:notesMasterId r:id="rId34"/>
  </p:notesMasterIdLst>
  <p:sldSz cx="12188952" cy="6858000"/>
  <p:notesSz cx="6858000" cy="12188952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 release</c:v>
                </c:pt>
              </c:strCache>
            </c:strRef>
          </c:tx>
          <c:spPr>
            <a:solidFill>
              <a:srgbClr val="5B6788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1" i="0" strike="noStrike" sz="1000" u="none">
                    <a:solidFill>
                      <a:srgbClr val="FFFFFF"/>
                    </a:solidFill>
                    <a:latin typeface="Arial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Sheet1!$A$2:$A$3</c:f>
              <c:multiLvlStrCache>
                <c:ptCount val="2"/>
                <c:lvl>
                  <c:pt idx="0">
                    <c:v>Evolving Skies (Pokemon)</c:v>
                  </c:pt>
                  <c:pt idx="1">
                    <c:v>OP-01 (One Piece)</c:v>
                  </c:pt>
                </c:lvl>
              </c:multiLvlStrCache>
            </c:multiLvl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200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Now (2026)</c:v>
                </c:pt>
              </c:strCache>
            </c:strRef>
          </c:tx>
          <c:spPr>
            <a:solidFill>
              <a:srgbClr val="F5B400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1" i="0" strike="noStrike" sz="1000" u="none">
                    <a:solidFill>
                      <a:srgbClr val="FFFFFF"/>
                    </a:solidFill>
                    <a:latin typeface="Arial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Sheet1!$A$2:$A$3</c:f>
              <c:multiLvlStrCache>
                <c:ptCount val="2"/>
                <c:lvl>
                  <c:pt idx="0">
                    <c:v>Evolving Skies (Pokemon)</c:v>
                  </c:pt>
                  <c:pt idx="1">
                    <c:v>OP-01 (One Piece)</c:v>
                  </c:pt>
                </c:lvl>
              </c:multiLvlStrCache>
            </c:multiLvl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2600</c:v>
                </c:pt>
                <c:pt idx="1">
                  <c:v>4344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1" i="0" strike="noStrike" sz="1000" u="none">
                  <a:solidFill>
                    <a:srgbClr val="FFFFFF"/>
                  </a:solidFill>
                  <a:latin typeface="Arial"/>
                </a:defRPr>
              </a:pPr>
            </a:p>
          </c:txPr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50" b="0" i="0" u="none" strike="noStrike">
                <a:solidFill>
                  <a:srgbClr val="C9D4EC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2B3A60"/>
              </a:solidFill>
              <a:prstDash val="solid"/>
              <a:round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8E9BB8"/>
                    </a:solidFill>
                    <a:latin typeface="Arial"/>
                  </a:defRPr>
                </a:pPr>
                <a:r>
                  <a:rPr sz="1000" b="0" i="0" u="none" strike="noStrike">
                    <a:solidFill>
                      <a:srgbClr val="8E9BB8"/>
                    </a:solidFill>
                    <a:latin typeface="Arial"/>
                  </a:rPr>
                  <a:t>Sealed box price (US$)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8E9BB8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solidFill>
          <a:srgbClr val="121A33"/>
        </a:solidFill>
        <a:ln>
          <a:noFill/>
        </a:ln>
        <a:effectLst/>
      </c:spPr>
    </c:plotArea>
    <c:legend>
      <c:legendPos val="t"/>
      <c:overlay val="0"/>
      <c:txPr>
        <a:bodyPr/>
        <a:lstStyle/>
        <a:p>
          <a:pPr>
            <a:defRPr sz="1100">
              <a:solidFill>
                <a:srgbClr val="C9D4EC"/>
              </a:solidFill>
            </a:defRPr>
          </a:pPr>
          <a:endParaRPr lang="en-US"/>
        </a:p>
      </c:txPr>
    </c:legend>
    <c:plotVisOnly val="1"/>
    <c:dispBlanksAs val="span"/>
  </c:chart>
  <c:spPr>
    <a:solidFill>
      <a:srgbClr val="121A33"/>
    </a:solidFill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image" Target="../media/image-2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image" Target="../media/image-21-2.png"/><Relationship Id="rId3" Type="http://schemas.openxmlformats.org/officeDocument/2006/relationships/image" Target="../media/image-21-3.png"/><Relationship Id="rId4" Type="http://schemas.openxmlformats.org/officeDocument/2006/relationships/image" Target="../media/image-2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image" Target="../media/image-2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image" Target="../media/image-23-2.png"/><Relationship Id="rId3" Type="http://schemas.openxmlformats.org/officeDocument/2006/relationships/image" Target="../media/image-23-3.png"/><Relationship Id="rId4" Type="http://schemas.openxmlformats.org/officeDocument/2006/relationships/image" Target="../media/image-2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5-1.png"/><Relationship Id="rId2" Type="http://schemas.openxmlformats.org/officeDocument/2006/relationships/image" Target="../media/image-25-2.png"/><Relationship Id="rId3" Type="http://schemas.openxmlformats.org/officeDocument/2006/relationships/image" Target="../media/image-25-3.png"/><Relationship Id="rId4" Type="http://schemas.openxmlformats.org/officeDocument/2006/relationships/image" Target="../media/image-2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6-1.png"/><Relationship Id="rId2" Type="http://schemas.openxmlformats.org/officeDocument/2006/relationships/image" Target="../media/image-26-2.png"/><Relationship Id="rId3" Type="http://schemas.openxmlformats.org/officeDocument/2006/relationships/image" Target="../media/image-26-3.png"/><Relationship Id="rId4" Type="http://schemas.openxmlformats.org/officeDocument/2006/relationships/image" Target="../media/image-2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7-1.png"/><Relationship Id="rId2" Type="http://schemas.openxmlformats.org/officeDocument/2006/relationships/image" Target="../media/image-27-2.png"/><Relationship Id="rId3" Type="http://schemas.openxmlformats.org/officeDocument/2006/relationships/image" Target="../media/image-27-3.png"/><Relationship Id="rId4" Type="http://schemas.openxmlformats.org/officeDocument/2006/relationships/image" Target="../media/image-2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8-1.png"/><Relationship Id="rId2" Type="http://schemas.openxmlformats.org/officeDocument/2006/relationships/image" Target="../media/image-28-2.png"/><Relationship Id="rId3" Type="http://schemas.openxmlformats.org/officeDocument/2006/relationships/image" Target="../media/image-28-3.png"/><Relationship Id="rId4" Type="http://schemas.openxmlformats.org/officeDocument/2006/relationships/image" Target="../media/image-2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9-1.png"/><Relationship Id="rId2" Type="http://schemas.openxmlformats.org/officeDocument/2006/relationships/image" Target="../media/image-29-2.png"/><Relationship Id="rId3" Type="http://schemas.openxmlformats.org/officeDocument/2006/relationships/image" Target="../media/image-29-3.png"/><Relationship Id="rId4" Type="http://schemas.openxmlformats.org/officeDocument/2006/relationships/image" Target="../media/image-29-4.png"/><Relationship Id="rId5" Type="http://schemas.openxmlformats.org/officeDocument/2006/relationships/image" Target="../media/image-29-5.png"/><Relationship Id="rId6" Type="http://schemas.openxmlformats.org/officeDocument/2006/relationships/image" Target="../media/image-2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0-1.png"/><Relationship Id="rId2" Type="http://schemas.openxmlformats.org/officeDocument/2006/relationships/image" Target="../media/image-30-2.png"/><Relationship Id="rId3" Type="http://schemas.openxmlformats.org/officeDocument/2006/relationships/image" Target="../media/image-30-3.png"/><Relationship Id="rId4" Type="http://schemas.openxmlformats.org/officeDocument/2006/relationships/image" Target="../media/image-30-4.png"/><Relationship Id="rId5" Type="http://schemas.openxmlformats.org/officeDocument/2006/relationships/image" Target="../media/image-3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1-1.png"/><Relationship Id="rId2" Type="http://schemas.openxmlformats.org/officeDocument/2006/relationships/image" Target="../media/image-31-2.png"/><Relationship Id="rId3" Type="http://schemas.openxmlformats.org/officeDocument/2006/relationships/image" Target="../media/image-31-3.png"/><Relationship Id="rId4" Type="http://schemas.openxmlformats.org/officeDocument/2006/relationships/image" Target="../media/image-3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2-1.png"/><Relationship Id="rId2" Type="http://schemas.openxmlformats.org/officeDocument/2006/relationships/image" Target="../media/image-32-2.png"/><Relationship Id="rId3" Type="http://schemas.openxmlformats.org/officeDocument/2006/relationships/image" Target="../media/image-32-3.png"/><Relationship Id="rId4" Type="http://schemas.openxmlformats.org/officeDocument/2006/relationships/image" Target="../media/image-3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1.xml"/><Relationship Id="rId2" Type="http://schemas.openxmlformats.org/officeDocument/2006/relationships/image" Target="../media/image-9-1.png"/><Relationship Id="rId3" Type="http://schemas.openxmlformats.org/officeDocument/2006/relationships/image" Target="../media/image-9-2.png"/><Relationship Id="rId4" Type="http://schemas.openxmlformats.org/officeDocument/2006/relationships/image" Target="../media/image-9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2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509760" y="-1280160"/>
            <a:ext cx="4206240" cy="4206240"/>
          </a:xfrm>
          <a:prstGeom prst="ellipse">
            <a:avLst/>
          </a:prstGeom>
          <a:solidFill>
            <a:srgbClr val="F5B400">
              <a:alpha val="18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-1188720" y="4206240"/>
            <a:ext cx="3840480" cy="3840480"/>
          </a:xfrm>
          <a:prstGeom prst="ellipse">
            <a:avLst/>
          </a:prstGeom>
          <a:solidFill>
            <a:srgbClr val="EF4444">
              <a:alpha val="16000"/>
            </a:srgbClr>
          </a:solidFill>
          <a:ln/>
        </p:spPr>
      </p:sp>
      <p:sp>
        <p:nvSpPr>
          <p:cNvPr id="4" name="Shape 2"/>
          <p:cNvSpPr/>
          <p:nvPr/>
        </p:nvSpPr>
        <p:spPr>
          <a:xfrm>
            <a:off x="8869680" y="4754880"/>
            <a:ext cx="2377440" cy="2377440"/>
          </a:xfrm>
          <a:prstGeom prst="ellipse">
            <a:avLst/>
          </a:prstGeom>
          <a:solidFill>
            <a:srgbClr val="1AA0C4">
              <a:alpha val="20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548640" y="114300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F5B40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BUSINESS PLAYBOOK  ·  SINGAPORE  ·  2026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548640" y="1600200"/>
            <a:ext cx="1051560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8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Trading Cards,</a:t>
            </a:r>
            <a:endParaRPr lang="en-US" sz="6000" dirty="0"/>
          </a:p>
          <a:p>
            <a:pPr indent="0" marL="0">
              <a:lnSpc>
                <a:spcPct val="98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For Profit.</a:t>
            </a:r>
            <a:endParaRPr lang="en-US" sz="6000" dirty="0"/>
          </a:p>
        </p:txBody>
      </p:sp>
      <p:sp>
        <p:nvSpPr>
          <p:cNvPr id="7" name="Text 5"/>
          <p:cNvSpPr/>
          <p:nvPr/>
        </p:nvSpPr>
        <p:spPr>
          <a:xfrm>
            <a:off x="548640" y="3794760"/>
            <a:ext cx="84124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dirty="0">
                <a:solidFill>
                  <a:srgbClr val="C9D4E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we buy low and sell high on Pokemon &amp; One Piece cards — no playing, no collecting, just margins.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548640" y="4892040"/>
            <a:ext cx="2331720" cy="713232"/>
          </a:xfrm>
          <a:prstGeom prst="roundRect">
            <a:avLst>
              <a:gd name="adj" fmla="val 12821"/>
            </a:avLst>
          </a:prstGeom>
          <a:solidFill>
            <a:srgbClr val="1E2A4F"/>
          </a:solidFill>
          <a:ln/>
          <a:effectLst>
            <a:outerShdw sx="100000" sy="100000" kx="0" ky="0" algn="bl" rotWithShape="0" blurRad="127000" dist="38100" dir="8100000">
              <a:srgbClr val="000000">
                <a:alpha val="35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694944" y="5029200"/>
            <a:ext cx="438912" cy="438912"/>
          </a:xfrm>
          <a:prstGeom prst="ellipse">
            <a:avLst/>
          </a:prstGeom>
          <a:solidFill>
            <a:srgbClr val="EF4444"/>
          </a:solidFill>
          <a:ln/>
        </p:spPr>
      </p:sp>
      <p:pic>
        <p:nvPicPr>
          <p:cNvPr id="10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3450" y="5147706"/>
            <a:ext cx="201900" cy="201900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1225296" y="4892040"/>
            <a:ext cx="16002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Pokemon</a:t>
            </a:r>
            <a:endParaRPr lang="en-US" sz="1400" dirty="0"/>
          </a:p>
        </p:txBody>
      </p:sp>
      <p:sp>
        <p:nvSpPr>
          <p:cNvPr id="12" name="Shape 9"/>
          <p:cNvSpPr/>
          <p:nvPr/>
        </p:nvSpPr>
        <p:spPr>
          <a:xfrm>
            <a:off x="3108960" y="4892040"/>
            <a:ext cx="2331720" cy="713232"/>
          </a:xfrm>
          <a:prstGeom prst="roundRect">
            <a:avLst>
              <a:gd name="adj" fmla="val 12821"/>
            </a:avLst>
          </a:prstGeom>
          <a:solidFill>
            <a:srgbClr val="1E2A4F"/>
          </a:solidFill>
          <a:ln/>
          <a:effectLst>
            <a:outerShdw sx="100000" sy="100000" kx="0" ky="0" algn="bl" rotWithShape="0" blurRad="127000" dist="38100" dir="8100000">
              <a:srgbClr val="000000">
                <a:alpha val="35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3255264" y="5029200"/>
            <a:ext cx="438912" cy="438912"/>
          </a:xfrm>
          <a:prstGeom prst="ellipse">
            <a:avLst/>
          </a:prstGeom>
          <a:solidFill>
            <a:srgbClr val="1AA0C4"/>
          </a:solidFill>
          <a:ln/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770" y="5147706"/>
            <a:ext cx="201900" cy="201900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3785616" y="4892040"/>
            <a:ext cx="16002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One Piece</a:t>
            </a:r>
            <a:endParaRPr lang="en-US" sz="1400" dirty="0"/>
          </a:p>
        </p:txBody>
      </p:sp>
      <p:sp>
        <p:nvSpPr>
          <p:cNvPr id="16" name="Shape 12"/>
          <p:cNvSpPr/>
          <p:nvPr/>
        </p:nvSpPr>
        <p:spPr>
          <a:xfrm>
            <a:off x="5669280" y="4892040"/>
            <a:ext cx="2331720" cy="713232"/>
          </a:xfrm>
          <a:prstGeom prst="roundRect">
            <a:avLst>
              <a:gd name="adj" fmla="val 12821"/>
            </a:avLst>
          </a:prstGeom>
          <a:solidFill>
            <a:srgbClr val="1E2A4F"/>
          </a:solidFill>
          <a:ln/>
          <a:effectLst>
            <a:outerShdw sx="100000" sy="100000" kx="0" ky="0" algn="bl" rotWithShape="0" blurRad="127000" dist="38100" dir="8100000">
              <a:srgbClr val="000000">
                <a:alpha val="35000"/>
              </a:srgbClr>
            </a:outerShdw>
          </a:effectLst>
        </p:spPr>
      </p:sp>
      <p:sp>
        <p:nvSpPr>
          <p:cNvPr id="17" name="Shape 13"/>
          <p:cNvSpPr/>
          <p:nvPr/>
        </p:nvSpPr>
        <p:spPr>
          <a:xfrm>
            <a:off x="5815584" y="5029200"/>
            <a:ext cx="438912" cy="438912"/>
          </a:xfrm>
          <a:prstGeom prst="ellipse">
            <a:avLst/>
          </a:prstGeom>
          <a:solidFill>
            <a:srgbClr val="F5B400"/>
          </a:solidFill>
          <a:ln/>
        </p:spPr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090" y="5147706"/>
            <a:ext cx="201900" cy="201900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6345936" y="4892040"/>
            <a:ext cx="16002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Resale</a:t>
            </a:r>
            <a:endParaRPr lang="en-US" sz="1400" dirty="0"/>
          </a:p>
        </p:txBody>
      </p:sp>
      <p:sp>
        <p:nvSpPr>
          <p:cNvPr id="20" name="Shape 15"/>
          <p:cNvSpPr/>
          <p:nvPr/>
        </p:nvSpPr>
        <p:spPr>
          <a:xfrm>
            <a:off x="8229600" y="4892040"/>
            <a:ext cx="2331720" cy="713232"/>
          </a:xfrm>
          <a:prstGeom prst="roundRect">
            <a:avLst>
              <a:gd name="adj" fmla="val 12821"/>
            </a:avLst>
          </a:prstGeom>
          <a:solidFill>
            <a:srgbClr val="1E2A4F"/>
          </a:solidFill>
          <a:ln/>
          <a:effectLst>
            <a:outerShdw sx="100000" sy="100000" kx="0" ky="0" algn="bl" rotWithShape="0" blurRad="127000" dist="38100" dir="8100000">
              <a:srgbClr val="000000">
                <a:alpha val="35000"/>
              </a:srgbClr>
            </a:outerShdw>
          </a:effectLst>
        </p:spPr>
      </p:sp>
      <p:sp>
        <p:nvSpPr>
          <p:cNvPr id="21" name="Shape 16"/>
          <p:cNvSpPr/>
          <p:nvPr/>
        </p:nvSpPr>
        <p:spPr>
          <a:xfrm>
            <a:off x="8375904" y="5029200"/>
            <a:ext cx="438912" cy="438912"/>
          </a:xfrm>
          <a:prstGeom prst="ellipse">
            <a:avLst/>
          </a:prstGeom>
          <a:solidFill>
            <a:srgbClr val="1FA463"/>
          </a:solidFill>
          <a:ln/>
        </p:spPr>
      </p:sp>
      <p:pic>
        <p:nvPicPr>
          <p:cNvPr id="2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4410" y="5147706"/>
            <a:ext cx="201900" cy="201900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8906256" y="4892040"/>
            <a:ext cx="16002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Singapore</a:t>
            </a:r>
            <a:endParaRPr lang="en-US" sz="1400" dirty="0"/>
          </a:p>
        </p:txBody>
      </p:sp>
      <p:sp>
        <p:nvSpPr>
          <p:cNvPr id="24" name="Text 18"/>
          <p:cNvSpPr/>
          <p:nvPr/>
        </p:nvSpPr>
        <p:spPr>
          <a:xfrm>
            <a:off x="548640" y="5989320"/>
            <a:ext cx="10058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8E9B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step-by-step guide so we can both trade with confidence.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20624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300" kern="0" dirty="0">
                <a:solidFill>
                  <a:srgbClr val="1AA0C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ONE PIECE · PRIMER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10642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you need to know about One Piece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48640" y="647395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200" kern="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TCG RESALE PLAYBOOK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10360152" y="6473952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/ 32</a:t>
            </a:r>
            <a:endParaRPr lang="en-US" sz="800" dirty="0"/>
          </a:p>
        </p:txBody>
      </p:sp>
      <p:sp>
        <p:nvSpPr>
          <p:cNvPr id="6" name="Shape 4"/>
          <p:cNvSpPr/>
          <p:nvPr/>
        </p:nvSpPr>
        <p:spPr>
          <a:xfrm>
            <a:off x="548640" y="1874520"/>
            <a:ext cx="6583680" cy="1298448"/>
          </a:xfrm>
          <a:prstGeom prst="roundRect">
            <a:avLst>
              <a:gd name="adj" fmla="val 5634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804672" y="2167128"/>
            <a:ext cx="713232" cy="713232"/>
          </a:xfrm>
          <a:prstGeom prst="ellipse">
            <a:avLst/>
          </a:prstGeom>
          <a:solidFill>
            <a:srgbClr val="1AA0C4"/>
          </a:solidFill>
          <a:ln/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7245" y="2359701"/>
            <a:ext cx="328087" cy="328087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691640" y="2075688"/>
            <a:ext cx="52578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Bandai's rocket ship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1691640" y="2441448"/>
            <a:ext cx="5212080" cy="6766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Launched globally in 2022 and exploded — the fastest-growing card game of the decade. Newer = less proven.</a:t>
            </a:r>
            <a:endParaRPr lang="en-US" sz="1250" dirty="0"/>
          </a:p>
        </p:txBody>
      </p:sp>
      <p:sp>
        <p:nvSpPr>
          <p:cNvPr id="11" name="Shape 8"/>
          <p:cNvSpPr/>
          <p:nvPr/>
        </p:nvSpPr>
        <p:spPr>
          <a:xfrm>
            <a:off x="548640" y="3291840"/>
            <a:ext cx="6583680" cy="1298448"/>
          </a:xfrm>
          <a:prstGeom prst="roundRect">
            <a:avLst>
              <a:gd name="adj" fmla="val 5634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804672" y="3584448"/>
            <a:ext cx="713232" cy="713232"/>
          </a:xfrm>
          <a:prstGeom prst="ellipse">
            <a:avLst/>
          </a:prstGeom>
          <a:solidFill>
            <a:srgbClr val="1AA0C4"/>
          </a:solidFill>
          <a:ln/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45" y="3777021"/>
            <a:ext cx="328087" cy="328087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691640" y="3493008"/>
            <a:ext cx="52578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How sets are named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1691640" y="3858768"/>
            <a:ext cx="5212080" cy="6766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Main sets are OP-01, OP-02 ... up to OP-15/16. Also EB (extra boosters) and ST (starter decks).</a:t>
            </a:r>
            <a:endParaRPr lang="en-US" sz="1250" dirty="0"/>
          </a:p>
        </p:txBody>
      </p:sp>
      <p:sp>
        <p:nvSpPr>
          <p:cNvPr id="16" name="Shape 12"/>
          <p:cNvSpPr/>
          <p:nvPr/>
        </p:nvSpPr>
        <p:spPr>
          <a:xfrm>
            <a:off x="548640" y="4709160"/>
            <a:ext cx="6583680" cy="1298448"/>
          </a:xfrm>
          <a:prstGeom prst="roundRect">
            <a:avLst>
              <a:gd name="adj" fmla="val 5634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7" name="Shape 13"/>
          <p:cNvSpPr/>
          <p:nvPr/>
        </p:nvSpPr>
        <p:spPr>
          <a:xfrm>
            <a:off x="804672" y="5001768"/>
            <a:ext cx="713232" cy="713232"/>
          </a:xfrm>
          <a:prstGeom prst="ellipse">
            <a:avLst/>
          </a:prstGeom>
          <a:solidFill>
            <a:srgbClr val="1AA0C4"/>
          </a:solidFill>
          <a:ln/>
        </p:spPr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45" y="5194341"/>
            <a:ext cx="328087" cy="328087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1691640" y="4910328"/>
            <a:ext cx="52578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Luffy is the Charizard</a:t>
            </a:r>
            <a:endParaRPr lang="en-US" sz="1600" dirty="0"/>
          </a:p>
        </p:txBody>
      </p:sp>
      <p:sp>
        <p:nvSpPr>
          <p:cNvPr id="20" name="Text 15"/>
          <p:cNvSpPr/>
          <p:nvPr/>
        </p:nvSpPr>
        <p:spPr>
          <a:xfrm>
            <a:off x="1691640" y="5276088"/>
            <a:ext cx="5212080" cy="6766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Character popularity drives price. Top chase cards = manga rares, alt-arts, leaders and secret rares (SEC).</a:t>
            </a:r>
            <a:endParaRPr lang="en-US" sz="1250" dirty="0"/>
          </a:p>
        </p:txBody>
      </p:sp>
      <p:sp>
        <p:nvSpPr>
          <p:cNvPr id="21" name="Shape 16"/>
          <p:cNvSpPr/>
          <p:nvPr/>
        </p:nvSpPr>
        <p:spPr>
          <a:xfrm>
            <a:off x="7406640" y="1874520"/>
            <a:ext cx="4233672" cy="4041648"/>
          </a:xfrm>
          <a:prstGeom prst="roundRect">
            <a:avLst>
              <a:gd name="adj" fmla="val 2036"/>
            </a:avLst>
          </a:prstGeom>
          <a:solidFill>
            <a:srgbClr val="121A33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22" name="Text 17"/>
          <p:cNvSpPr/>
          <p:nvPr/>
        </p:nvSpPr>
        <p:spPr>
          <a:xfrm>
            <a:off x="7772400" y="2103120"/>
            <a:ext cx="350215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F5B40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UPSIDE (AND THE RISK)</a:t>
            </a:r>
            <a:endParaRPr lang="en-US" sz="1200" dirty="0"/>
          </a:p>
        </p:txBody>
      </p:sp>
      <p:sp>
        <p:nvSpPr>
          <p:cNvPr id="23" name="Text 18"/>
          <p:cNvSpPr/>
          <p:nvPr/>
        </p:nvSpPr>
        <p:spPr>
          <a:xfrm>
            <a:off x="7772400" y="2468880"/>
            <a:ext cx="350215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0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+299%</a:t>
            </a:r>
            <a:endParaRPr lang="en-US" sz="5000" dirty="0"/>
          </a:p>
        </p:txBody>
      </p:sp>
      <p:sp>
        <p:nvSpPr>
          <p:cNvPr id="24" name="Text 19"/>
          <p:cNvSpPr/>
          <p:nvPr/>
        </p:nvSpPr>
        <p:spPr>
          <a:xfrm>
            <a:off x="7772400" y="3383280"/>
            <a:ext cx="3502152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C9D4E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reported gain on OP-01 sealed boxes: ~US$100 at launch to ~US$4,300.</a:t>
            </a:r>
            <a:endParaRPr lang="en-US" sz="1250" dirty="0"/>
          </a:p>
        </p:txBody>
      </p:sp>
      <p:sp>
        <p:nvSpPr>
          <p:cNvPr id="25" name="Shape 20"/>
          <p:cNvSpPr/>
          <p:nvPr/>
        </p:nvSpPr>
        <p:spPr>
          <a:xfrm>
            <a:off x="7772400" y="4114800"/>
            <a:ext cx="3502152" cy="0"/>
          </a:xfrm>
          <a:prstGeom prst="line">
            <a:avLst/>
          </a:prstGeom>
          <a:noFill/>
          <a:ln w="12700">
            <a:solidFill>
              <a:srgbClr val="1E2A4F"/>
            </a:solidFill>
            <a:prstDash val="solid"/>
          </a:ln>
        </p:spPr>
      </p:sp>
      <p:sp>
        <p:nvSpPr>
          <p:cNvPr id="26" name="Text 21"/>
          <p:cNvSpPr/>
          <p:nvPr/>
        </p:nvSpPr>
        <p:spPr>
          <a:xfrm>
            <a:off x="7772400" y="4224528"/>
            <a:ext cx="3502152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AA0C4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20-50%</a:t>
            </a:r>
            <a:endParaRPr lang="en-US" sz="3200" dirty="0"/>
          </a:p>
        </p:txBody>
      </p:sp>
      <p:sp>
        <p:nvSpPr>
          <p:cNvPr id="27" name="Text 22"/>
          <p:cNvSpPr/>
          <p:nvPr/>
        </p:nvSpPr>
        <p:spPr>
          <a:xfrm>
            <a:off x="7772400" y="4919472"/>
            <a:ext cx="350215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C9D4E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typical price swings. Bigger highs, but it can crash just as fast.</a:t>
            </a:r>
            <a:endParaRPr lang="en-US" sz="1250" dirty="0"/>
          </a:p>
        </p:txBody>
      </p:sp>
      <p:sp>
        <p:nvSpPr>
          <p:cNvPr id="28" name="Text 23"/>
          <p:cNvSpPr/>
          <p:nvPr/>
        </p:nvSpPr>
        <p:spPr>
          <a:xfrm>
            <a:off x="7772400" y="5522976"/>
            <a:ext cx="350215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i="1" dirty="0">
                <a:solidFill>
                  <a:srgbClr val="8E9B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OP-01 is the rarest early set — don't expect it from new sets.</a:t>
            </a:r>
            <a:endParaRPr lang="en-US" sz="9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20624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300" kern="0" dirty="0">
                <a:solidFill>
                  <a:srgbClr val="1AA0C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ONE PIECE · KEY LESSON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10642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Japanese vs English — the make-or-break detail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548640" y="647395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200" kern="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TCG RESALE PLAYBOOK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10360152" y="6473952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 / 32</a:t>
            </a:r>
            <a:endParaRPr lang="en-US" sz="800" dirty="0"/>
          </a:p>
        </p:txBody>
      </p:sp>
      <p:sp>
        <p:nvSpPr>
          <p:cNvPr id="6" name="Shape 4"/>
          <p:cNvSpPr/>
          <p:nvPr/>
        </p:nvSpPr>
        <p:spPr>
          <a:xfrm>
            <a:off x="548640" y="1783080"/>
            <a:ext cx="5358384" cy="2743200"/>
          </a:xfrm>
          <a:prstGeom prst="roundRect">
            <a:avLst>
              <a:gd name="adj" fmla="val 300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841248" y="2057400"/>
            <a:ext cx="731520" cy="731520"/>
          </a:xfrm>
          <a:prstGeom prst="ellipse">
            <a:avLst/>
          </a:prstGeom>
          <a:solidFill>
            <a:srgbClr val="EF4444"/>
          </a:solidFill>
          <a:ln/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8758" y="2254910"/>
            <a:ext cx="336499" cy="336499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737360" y="2093976"/>
            <a:ext cx="3657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Japanese (JP)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914400" y="2926080"/>
            <a:ext cx="4626864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30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Historically released ~3 months earlier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30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Better print quality, higher PSA 10 rates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30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Cheaper for many cards, but NOT top alt-arts</a:t>
            </a:r>
            <a:endParaRPr lang="en-US" sz="1300" dirty="0"/>
          </a:p>
        </p:txBody>
      </p:sp>
      <p:sp>
        <p:nvSpPr>
          <p:cNvPr id="11" name="Shape 8"/>
          <p:cNvSpPr/>
          <p:nvPr/>
        </p:nvSpPr>
        <p:spPr>
          <a:xfrm>
            <a:off x="6272784" y="1783080"/>
            <a:ext cx="5358384" cy="2743200"/>
          </a:xfrm>
          <a:prstGeom prst="roundRect">
            <a:avLst>
              <a:gd name="adj" fmla="val 300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6565392" y="2057400"/>
            <a:ext cx="731520" cy="731520"/>
          </a:xfrm>
          <a:prstGeom prst="ellipse">
            <a:avLst/>
          </a:prstGeom>
          <a:solidFill>
            <a:srgbClr val="1AA0C4"/>
          </a:solidFill>
          <a:ln/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902" y="2254910"/>
            <a:ext cx="336499" cy="336499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7461504" y="2093976"/>
            <a:ext cx="3657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English (EN)</a:t>
            </a:r>
            <a:endParaRPr lang="en-US" sz="1800" dirty="0"/>
          </a:p>
        </p:txBody>
      </p:sp>
      <p:sp>
        <p:nvSpPr>
          <p:cNvPr id="15" name="Text 11"/>
          <p:cNvSpPr/>
          <p:nvPr/>
        </p:nvSpPr>
        <p:spPr>
          <a:xfrm>
            <a:off x="6638544" y="2926080"/>
            <a:ext cx="4626864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30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Bigger Western buyer pool, faster local sales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30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Front-loaded demand made early sets scarce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30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Price can be higher OR lower than JP — card by card</a:t>
            </a:r>
            <a:endParaRPr lang="en-US" sz="1300" dirty="0"/>
          </a:p>
        </p:txBody>
      </p:sp>
      <p:sp>
        <p:nvSpPr>
          <p:cNvPr id="16" name="Shape 12"/>
          <p:cNvSpPr/>
          <p:nvPr/>
        </p:nvSpPr>
        <p:spPr>
          <a:xfrm>
            <a:off x="548640" y="4709160"/>
            <a:ext cx="11091672" cy="1188720"/>
          </a:xfrm>
          <a:prstGeom prst="roundRect">
            <a:avLst>
              <a:gd name="adj" fmla="val 6923"/>
            </a:avLst>
          </a:prstGeom>
          <a:solidFill>
            <a:srgbClr val="121A33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7" name="Shape 13"/>
          <p:cNvSpPr/>
          <p:nvPr/>
        </p:nvSpPr>
        <p:spPr>
          <a:xfrm>
            <a:off x="868680" y="5020056"/>
            <a:ext cx="566928" cy="566928"/>
          </a:xfrm>
          <a:prstGeom prst="ellipse">
            <a:avLst/>
          </a:prstGeom>
          <a:solidFill>
            <a:srgbClr val="F5B400"/>
          </a:solidFill>
          <a:ln/>
        </p:spPr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751" y="5173127"/>
            <a:ext cx="260787" cy="260787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1645920" y="4873752"/>
            <a:ext cx="9784080" cy="8961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5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2026 GAME-CHANGER:  </a:t>
            </a:r>
            <a:pPr indent="0" marL="0">
              <a:buNone/>
            </a:pPr>
            <a:r>
              <a:rPr lang="en-US" sz="1200" dirty="0">
                <a:solidFill>
                  <a:srgbClr val="DCE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Bandai is moving to simultaneous worldwide releases (from OP-16, 12 June 2026). The 'Japan-first' scarcity window that built this market is disappearing — so old import-flip playbooks are expiring. Always check JP and EN prices separately for every card.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20624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300" kern="0" dirty="0">
                <a:solidFill>
                  <a:srgbClr val="1AA0C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ONE PIECE · MARKET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10642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cards that carry the value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48640" y="647395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200" kern="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TCG RESALE PLAYBOOK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10360152" y="6473952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/ 32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548640" y="1572768"/>
            <a:ext cx="10972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Chase singles are lottery tickets — most packs miss. Examples as of 2026; all highly volatile.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548640" y="2011680"/>
            <a:ext cx="5362956" cy="1874520"/>
          </a:xfrm>
          <a:prstGeom prst="roundRect">
            <a:avLst>
              <a:gd name="adj" fmla="val 439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841248" y="2322576"/>
            <a:ext cx="749808" cy="749808"/>
          </a:xfrm>
          <a:prstGeom prst="ellipse">
            <a:avLst/>
          </a:prstGeom>
          <a:solidFill>
            <a:srgbClr val="EF4444"/>
          </a:solidFill>
          <a:ln/>
        </p:spPr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696" y="2525024"/>
            <a:ext cx="344912" cy="344912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783080" y="2340864"/>
            <a:ext cx="394563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Luffy Manga Rare (OP-01)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859536" y="3108960"/>
            <a:ext cx="4741164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grail. Raw ~US$2.5k-4.5k; PSA 10 has topped US$15k.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6277356" y="2011680"/>
            <a:ext cx="5362956" cy="1874520"/>
          </a:xfrm>
          <a:prstGeom prst="roundRect">
            <a:avLst>
              <a:gd name="adj" fmla="val 439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6569964" y="2322576"/>
            <a:ext cx="749808" cy="749808"/>
          </a:xfrm>
          <a:prstGeom prst="ellipse">
            <a:avLst/>
          </a:prstGeom>
          <a:solidFill>
            <a:srgbClr val="F5B400"/>
          </a:solidFill>
          <a:ln/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412" y="2525024"/>
            <a:ext cx="344912" cy="344912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7511796" y="2340864"/>
            <a:ext cx="394563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Luffy Alt-Art (OP-05)</a:t>
            </a:r>
            <a:endParaRPr lang="en-US" sz="1600" dirty="0"/>
          </a:p>
        </p:txBody>
      </p:sp>
      <p:sp>
        <p:nvSpPr>
          <p:cNvPr id="16" name="Text 12"/>
          <p:cNvSpPr/>
          <p:nvPr/>
        </p:nvSpPr>
        <p:spPr>
          <a:xfrm>
            <a:off x="6588252" y="3108960"/>
            <a:ext cx="4741164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Gold-stamped — listed ~US$4,500, among the priciest on the market.</a:t>
            </a:r>
            <a:endParaRPr lang="en-US" sz="1250" dirty="0"/>
          </a:p>
        </p:txBody>
      </p:sp>
      <p:sp>
        <p:nvSpPr>
          <p:cNvPr id="17" name="Shape 13"/>
          <p:cNvSpPr/>
          <p:nvPr/>
        </p:nvSpPr>
        <p:spPr>
          <a:xfrm>
            <a:off x="548640" y="4142232"/>
            <a:ext cx="5362956" cy="1874520"/>
          </a:xfrm>
          <a:prstGeom prst="roundRect">
            <a:avLst>
              <a:gd name="adj" fmla="val 439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841248" y="4453128"/>
            <a:ext cx="749808" cy="749808"/>
          </a:xfrm>
          <a:prstGeom prst="ellipse">
            <a:avLst/>
          </a:prstGeom>
          <a:solidFill>
            <a:srgbClr val="1AA0C4"/>
          </a:solidFill>
          <a:ln/>
        </p:spPr>
      </p:sp>
      <p:pic>
        <p:nvPicPr>
          <p:cNvPr id="1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96" y="4655576"/>
            <a:ext cx="344912" cy="344912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1783080" y="4471416"/>
            <a:ext cx="394563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Gol D. Roger SEC (OP-09)</a:t>
            </a:r>
            <a:endParaRPr lang="en-US" sz="1600" dirty="0"/>
          </a:p>
        </p:txBody>
      </p:sp>
      <p:sp>
        <p:nvSpPr>
          <p:cNvPr id="21" name="Text 16"/>
          <p:cNvSpPr/>
          <p:nvPr/>
        </p:nvSpPr>
        <p:spPr>
          <a:xfrm>
            <a:off x="859536" y="5239512"/>
            <a:ext cx="4741164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Secret-rare manga art ~US$3,900. Secret rares anchor each set.</a:t>
            </a:r>
            <a:endParaRPr lang="en-US" sz="1250" dirty="0"/>
          </a:p>
        </p:txBody>
      </p:sp>
      <p:sp>
        <p:nvSpPr>
          <p:cNvPr id="22" name="Shape 17"/>
          <p:cNvSpPr/>
          <p:nvPr/>
        </p:nvSpPr>
        <p:spPr>
          <a:xfrm>
            <a:off x="6277356" y="4142232"/>
            <a:ext cx="5362956" cy="1874520"/>
          </a:xfrm>
          <a:prstGeom prst="roundRect">
            <a:avLst>
              <a:gd name="adj" fmla="val 439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23" name="Shape 18"/>
          <p:cNvSpPr/>
          <p:nvPr/>
        </p:nvSpPr>
        <p:spPr>
          <a:xfrm>
            <a:off x="6569964" y="4453128"/>
            <a:ext cx="749808" cy="749808"/>
          </a:xfrm>
          <a:prstGeom prst="ellipse">
            <a:avLst/>
          </a:prstGeom>
          <a:solidFill>
            <a:srgbClr val="1FA463"/>
          </a:solidFill>
          <a:ln/>
        </p:spPr>
      </p:sp>
      <p:pic>
        <p:nvPicPr>
          <p:cNvPr id="2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412" y="4655576"/>
            <a:ext cx="344912" cy="344912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7511796" y="4471416"/>
            <a:ext cx="394563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Championship cards</a:t>
            </a:r>
            <a:endParaRPr lang="en-US" sz="1600" dirty="0"/>
          </a:p>
        </p:txBody>
      </p:sp>
      <p:sp>
        <p:nvSpPr>
          <p:cNvPr id="26" name="Text 20"/>
          <p:cNvSpPr/>
          <p:nvPr/>
        </p:nvSpPr>
        <p:spPr>
          <a:xfrm>
            <a:off x="6588252" y="5239512"/>
            <a:ext cx="4741164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Trophy-tier (e.g. Kaido winner card) — tens of thousands. Ultra-rare.</a:t>
            </a:r>
            <a:endParaRPr lang="en-US" sz="1250" dirty="0"/>
          </a:p>
        </p:txBody>
      </p:sp>
      <p:sp>
        <p:nvSpPr>
          <p:cNvPr id="27" name="Text 21"/>
          <p:cNvSpPr/>
          <p:nvPr/>
        </p:nvSpPr>
        <p:spPr>
          <a:xfrm>
            <a:off x="548640" y="5989320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i="1" dirty="0">
                <a:solidFill>
                  <a:srgbClr val="1AA0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us as beginners: sealed boxes first. We graduate to chasing singles once we can value them in our sleep.</a:t>
            </a:r>
            <a:endParaRPr lang="en-US" sz="12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20624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300" kern="0" dirty="0">
                <a:solidFill>
                  <a:srgbClr val="1FA4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PRICING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10642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How to value anything: sold, not asking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48640" y="647395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200" kern="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TCG RESALE PLAYBOOK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10360152" y="6473952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 / 32</a:t>
            </a:r>
            <a:endParaRPr lang="en-US" sz="800" dirty="0"/>
          </a:p>
        </p:txBody>
      </p:sp>
      <p:sp>
        <p:nvSpPr>
          <p:cNvPr id="6" name="Shape 4"/>
          <p:cNvSpPr/>
          <p:nvPr/>
        </p:nvSpPr>
        <p:spPr>
          <a:xfrm>
            <a:off x="548640" y="1783080"/>
            <a:ext cx="5358384" cy="1645920"/>
          </a:xfrm>
          <a:prstGeom prst="roundRect">
            <a:avLst>
              <a:gd name="adj" fmla="val 5000"/>
            </a:avLst>
          </a:prstGeom>
          <a:solidFill>
            <a:srgbClr val="FBE9E9"/>
          </a:solidFill>
          <a:ln/>
        </p:spPr>
      </p:sp>
      <p:sp>
        <p:nvSpPr>
          <p:cNvPr id="7" name="Shape 5"/>
          <p:cNvSpPr/>
          <p:nvPr/>
        </p:nvSpPr>
        <p:spPr>
          <a:xfrm>
            <a:off x="841248" y="2093976"/>
            <a:ext cx="640080" cy="640080"/>
          </a:xfrm>
          <a:prstGeom prst="ellipse">
            <a:avLst/>
          </a:prstGeom>
          <a:solidFill>
            <a:srgbClr val="EF4444"/>
          </a:solidFill>
          <a:ln/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4070" y="2266798"/>
            <a:ext cx="294437" cy="294437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645920" y="2057400"/>
            <a:ext cx="40233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EF444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Asking price = a wish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1645920" y="2496312"/>
            <a:ext cx="40690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sellers HOPE to get. Listings can sit unsold for months at fantasy prices. Ignore them.</a:t>
            </a:r>
            <a:endParaRPr lang="en-US" sz="1250" dirty="0"/>
          </a:p>
        </p:txBody>
      </p:sp>
      <p:sp>
        <p:nvSpPr>
          <p:cNvPr id="11" name="Shape 8"/>
          <p:cNvSpPr/>
          <p:nvPr/>
        </p:nvSpPr>
        <p:spPr>
          <a:xfrm>
            <a:off x="6272784" y="1783080"/>
            <a:ext cx="5367528" cy="1645920"/>
          </a:xfrm>
          <a:prstGeom prst="roundRect">
            <a:avLst>
              <a:gd name="adj" fmla="val 5000"/>
            </a:avLst>
          </a:prstGeom>
          <a:solidFill>
            <a:srgbClr val="E6F6EC"/>
          </a:solidFill>
          <a:ln/>
        </p:spPr>
      </p:sp>
      <p:sp>
        <p:nvSpPr>
          <p:cNvPr id="12" name="Shape 9"/>
          <p:cNvSpPr/>
          <p:nvPr/>
        </p:nvSpPr>
        <p:spPr>
          <a:xfrm>
            <a:off x="6565392" y="2093976"/>
            <a:ext cx="640080" cy="640080"/>
          </a:xfrm>
          <a:prstGeom prst="ellipse">
            <a:avLst/>
          </a:prstGeom>
          <a:solidFill>
            <a:srgbClr val="1FA463"/>
          </a:solidFill>
          <a:ln/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214" y="2266798"/>
            <a:ext cx="294437" cy="294437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7370064" y="2057400"/>
            <a:ext cx="40233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A4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Sold price = the truth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7370064" y="2496312"/>
            <a:ext cx="40690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buyers ACTUALLY paid. This is the only number we trust to set our buy and sell prices.</a:t>
            </a:r>
            <a:endParaRPr lang="en-US" sz="1250" dirty="0"/>
          </a:p>
        </p:txBody>
      </p:sp>
      <p:sp>
        <p:nvSpPr>
          <p:cNvPr id="16" name="Text 12"/>
          <p:cNvSpPr/>
          <p:nvPr/>
        </p:nvSpPr>
        <p:spPr>
          <a:xfrm>
            <a:off x="548640" y="365760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How we read a real value:</a:t>
            </a:r>
            <a:endParaRPr lang="en-US" sz="1400" dirty="0"/>
          </a:p>
        </p:txBody>
      </p:sp>
      <p:sp>
        <p:nvSpPr>
          <p:cNvPr id="17" name="Shape 13"/>
          <p:cNvSpPr/>
          <p:nvPr/>
        </p:nvSpPr>
        <p:spPr>
          <a:xfrm>
            <a:off x="548640" y="4160520"/>
            <a:ext cx="2546604" cy="1691640"/>
          </a:xfrm>
          <a:prstGeom prst="roundRect">
            <a:avLst>
              <a:gd name="adj" fmla="val 4865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1456182" y="4416552"/>
            <a:ext cx="731520" cy="731520"/>
          </a:xfrm>
          <a:prstGeom prst="ellipse">
            <a:avLst/>
          </a:prstGeom>
          <a:solidFill>
            <a:srgbClr val="1FA463"/>
          </a:solidFill>
          <a:ln/>
        </p:spPr>
      </p:sp>
      <p:pic>
        <p:nvPicPr>
          <p:cNvPr id="1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692" y="4614062"/>
            <a:ext cx="336499" cy="336499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685800" y="5184648"/>
            <a:ext cx="227228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Pull 5-10 recent sales</a:t>
            </a:r>
            <a:endParaRPr lang="en-US" sz="1350" dirty="0"/>
          </a:p>
        </p:txBody>
      </p:sp>
      <p:sp>
        <p:nvSpPr>
          <p:cNvPr id="21" name="Text 16"/>
          <p:cNvSpPr/>
          <p:nvPr/>
        </p:nvSpPr>
        <p:spPr>
          <a:xfrm>
            <a:off x="685800" y="5513832"/>
            <a:ext cx="227228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Last 30-60 days only.</a:t>
            </a:r>
            <a:endParaRPr lang="en-US" sz="1100" dirty="0"/>
          </a:p>
        </p:txBody>
      </p:sp>
      <p:sp>
        <p:nvSpPr>
          <p:cNvPr id="22" name="Shape 17"/>
          <p:cNvSpPr/>
          <p:nvPr/>
        </p:nvSpPr>
        <p:spPr>
          <a:xfrm>
            <a:off x="3396996" y="4160520"/>
            <a:ext cx="2546604" cy="1691640"/>
          </a:xfrm>
          <a:prstGeom prst="roundRect">
            <a:avLst>
              <a:gd name="adj" fmla="val 4865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23" name="Shape 18"/>
          <p:cNvSpPr/>
          <p:nvPr/>
        </p:nvSpPr>
        <p:spPr>
          <a:xfrm>
            <a:off x="4304538" y="4416552"/>
            <a:ext cx="731520" cy="731520"/>
          </a:xfrm>
          <a:prstGeom prst="ellipse">
            <a:avLst/>
          </a:prstGeom>
          <a:solidFill>
            <a:srgbClr val="1FA463"/>
          </a:solidFill>
          <a:ln/>
        </p:spPr>
      </p:sp>
      <p:pic>
        <p:nvPicPr>
          <p:cNvPr id="2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2048" y="4614062"/>
            <a:ext cx="336499" cy="336499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3534156" y="5184648"/>
            <a:ext cx="227228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Match the condition</a:t>
            </a:r>
            <a:endParaRPr lang="en-US" sz="1350" dirty="0"/>
          </a:p>
        </p:txBody>
      </p:sp>
      <p:sp>
        <p:nvSpPr>
          <p:cNvPr id="26" name="Text 20"/>
          <p:cNvSpPr/>
          <p:nvPr/>
        </p:nvSpPr>
        <p:spPr>
          <a:xfrm>
            <a:off x="3534156" y="5513832"/>
            <a:ext cx="227228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NM comps for an NM card.</a:t>
            </a:r>
            <a:endParaRPr lang="en-US" sz="1100" dirty="0"/>
          </a:p>
        </p:txBody>
      </p:sp>
      <p:sp>
        <p:nvSpPr>
          <p:cNvPr id="27" name="Shape 21"/>
          <p:cNvSpPr/>
          <p:nvPr/>
        </p:nvSpPr>
        <p:spPr>
          <a:xfrm>
            <a:off x="6245352" y="4160520"/>
            <a:ext cx="2546604" cy="1691640"/>
          </a:xfrm>
          <a:prstGeom prst="roundRect">
            <a:avLst>
              <a:gd name="adj" fmla="val 4865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28" name="Shape 22"/>
          <p:cNvSpPr/>
          <p:nvPr/>
        </p:nvSpPr>
        <p:spPr>
          <a:xfrm>
            <a:off x="7152894" y="4416552"/>
            <a:ext cx="731520" cy="731520"/>
          </a:xfrm>
          <a:prstGeom prst="ellipse">
            <a:avLst/>
          </a:prstGeom>
          <a:solidFill>
            <a:srgbClr val="1FA463"/>
          </a:solidFill>
          <a:ln/>
        </p:spPr>
      </p:sp>
      <p:pic>
        <p:nvPicPr>
          <p:cNvPr id="2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0404" y="4614062"/>
            <a:ext cx="336499" cy="336499"/>
          </a:xfrm>
          <a:prstGeom prst="rect">
            <a:avLst/>
          </a:prstGeom>
        </p:spPr>
      </p:pic>
      <p:sp>
        <p:nvSpPr>
          <p:cNvPr id="30" name="Text 23"/>
          <p:cNvSpPr/>
          <p:nvPr/>
        </p:nvSpPr>
        <p:spPr>
          <a:xfrm>
            <a:off x="6382512" y="5184648"/>
            <a:ext cx="227228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Take the median</a:t>
            </a:r>
            <a:endParaRPr lang="en-US" sz="1350" dirty="0"/>
          </a:p>
        </p:txBody>
      </p:sp>
      <p:sp>
        <p:nvSpPr>
          <p:cNvPr id="31" name="Text 24"/>
          <p:cNvSpPr/>
          <p:nvPr/>
        </p:nvSpPr>
        <p:spPr>
          <a:xfrm>
            <a:off x="6382512" y="5513832"/>
            <a:ext cx="227228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Middle value, not the highest.</a:t>
            </a:r>
            <a:endParaRPr lang="en-US" sz="1100" dirty="0"/>
          </a:p>
        </p:txBody>
      </p:sp>
      <p:sp>
        <p:nvSpPr>
          <p:cNvPr id="32" name="Shape 25"/>
          <p:cNvSpPr/>
          <p:nvPr/>
        </p:nvSpPr>
        <p:spPr>
          <a:xfrm>
            <a:off x="9093708" y="4160520"/>
            <a:ext cx="2546604" cy="1691640"/>
          </a:xfrm>
          <a:prstGeom prst="roundRect">
            <a:avLst>
              <a:gd name="adj" fmla="val 4865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33" name="Shape 26"/>
          <p:cNvSpPr/>
          <p:nvPr/>
        </p:nvSpPr>
        <p:spPr>
          <a:xfrm>
            <a:off x="10001250" y="4416552"/>
            <a:ext cx="731520" cy="731520"/>
          </a:xfrm>
          <a:prstGeom prst="ellipse">
            <a:avLst/>
          </a:prstGeom>
          <a:solidFill>
            <a:srgbClr val="1FA463"/>
          </a:solidFill>
          <a:ln/>
        </p:spPr>
      </p:sp>
      <p:pic>
        <p:nvPicPr>
          <p:cNvPr id="3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8760" y="4614062"/>
            <a:ext cx="336499" cy="336499"/>
          </a:xfrm>
          <a:prstGeom prst="rect">
            <a:avLst/>
          </a:prstGeom>
        </p:spPr>
      </p:pic>
      <p:sp>
        <p:nvSpPr>
          <p:cNvPr id="35" name="Text 27"/>
          <p:cNvSpPr/>
          <p:nvPr/>
        </p:nvSpPr>
        <p:spPr>
          <a:xfrm>
            <a:off x="9230868" y="5184648"/>
            <a:ext cx="227228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Buy with margin</a:t>
            </a:r>
            <a:endParaRPr lang="en-US" sz="1350" dirty="0"/>
          </a:p>
        </p:txBody>
      </p:sp>
      <p:sp>
        <p:nvSpPr>
          <p:cNvPr id="36" name="Text 28"/>
          <p:cNvSpPr/>
          <p:nvPr/>
        </p:nvSpPr>
        <p:spPr>
          <a:xfrm>
            <a:off x="9230868" y="5513832"/>
            <a:ext cx="227228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Only buy clearly below it.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20624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300" kern="0" dirty="0">
                <a:solidFill>
                  <a:srgbClr val="1FA4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PRICING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10642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Our 3-source price-check, every single time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548640" y="647395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200" kern="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TCG RESALE PLAYBOOK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10360152" y="6473952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 / 32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548640" y="1627632"/>
            <a:ext cx="110642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Triangulate. If two sources agree within ~10%, that's fair value — then discount to what SG buyers actually pay.</a:t>
            </a:r>
            <a:endParaRPr lang="en-US" sz="1350" dirty="0"/>
          </a:p>
        </p:txBody>
      </p:sp>
      <p:sp>
        <p:nvSpPr>
          <p:cNvPr id="7" name="Shape 5"/>
          <p:cNvSpPr/>
          <p:nvPr/>
        </p:nvSpPr>
        <p:spPr>
          <a:xfrm>
            <a:off x="548640" y="2286000"/>
            <a:ext cx="3496056" cy="2788920"/>
          </a:xfrm>
          <a:prstGeom prst="roundRect">
            <a:avLst>
              <a:gd name="adj" fmla="val 2951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841248" y="2578608"/>
            <a:ext cx="841248" cy="841248"/>
          </a:xfrm>
          <a:prstGeom prst="ellipse">
            <a:avLst/>
          </a:prstGeom>
          <a:solidFill>
            <a:srgbClr val="EF4444"/>
          </a:solidFill>
          <a:ln/>
        </p:spPr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385" y="2805745"/>
            <a:ext cx="386974" cy="386974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3038856" y="2450592"/>
            <a:ext cx="8229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4400" b="1" dirty="0">
                <a:solidFill>
                  <a:srgbClr val="EAF0FB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1</a:t>
            </a:r>
            <a:endParaRPr lang="en-US" sz="4400" dirty="0"/>
          </a:p>
        </p:txBody>
      </p:sp>
      <p:sp>
        <p:nvSpPr>
          <p:cNvPr id="11" name="Text 8"/>
          <p:cNvSpPr/>
          <p:nvPr/>
        </p:nvSpPr>
        <p:spPr>
          <a:xfrm>
            <a:off x="841248" y="3611880"/>
            <a:ext cx="294741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6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eBay — Sold listings</a:t>
            </a:r>
            <a:endParaRPr lang="en-US" sz="1650" dirty="0"/>
          </a:p>
        </p:txBody>
      </p:sp>
      <p:sp>
        <p:nvSpPr>
          <p:cNvPr id="12" name="Text 9"/>
          <p:cNvSpPr/>
          <p:nvPr/>
        </p:nvSpPr>
        <p:spPr>
          <a:xfrm>
            <a:off x="841248" y="4160520"/>
            <a:ext cx="2929128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ground truth. Filter to 'Sold Items'. Median of recent sales = real-world price.</a:t>
            </a:r>
            <a:endParaRPr lang="en-US" sz="1250" dirty="0"/>
          </a:p>
        </p:txBody>
      </p:sp>
      <p:sp>
        <p:nvSpPr>
          <p:cNvPr id="13" name="Shape 10"/>
          <p:cNvSpPr/>
          <p:nvPr/>
        </p:nvSpPr>
        <p:spPr>
          <a:xfrm>
            <a:off x="4346448" y="2286000"/>
            <a:ext cx="3496056" cy="2788920"/>
          </a:xfrm>
          <a:prstGeom prst="roundRect">
            <a:avLst>
              <a:gd name="adj" fmla="val 2951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4639056" y="2578608"/>
            <a:ext cx="841248" cy="841248"/>
          </a:xfrm>
          <a:prstGeom prst="ellipse">
            <a:avLst/>
          </a:prstGeom>
          <a:solidFill>
            <a:srgbClr val="1AA0C4"/>
          </a:solidFill>
          <a:ln/>
        </p:spPr>
      </p:sp>
      <p:pic>
        <p:nvPicPr>
          <p:cNvPr id="1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193" y="2805745"/>
            <a:ext cx="386974" cy="386974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6836664" y="2450592"/>
            <a:ext cx="8229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4400" b="1" dirty="0">
                <a:solidFill>
                  <a:srgbClr val="EAF0FB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2</a:t>
            </a:r>
            <a:endParaRPr lang="en-US" sz="4400" dirty="0"/>
          </a:p>
        </p:txBody>
      </p:sp>
      <p:sp>
        <p:nvSpPr>
          <p:cNvPr id="17" name="Text 13"/>
          <p:cNvSpPr/>
          <p:nvPr/>
        </p:nvSpPr>
        <p:spPr>
          <a:xfrm>
            <a:off x="4639056" y="3611880"/>
            <a:ext cx="294741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6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TCGplayer / PriceCharting</a:t>
            </a:r>
            <a:endParaRPr lang="en-US" sz="1650" dirty="0"/>
          </a:p>
        </p:txBody>
      </p:sp>
      <p:sp>
        <p:nvSpPr>
          <p:cNvPr id="18" name="Text 14"/>
          <p:cNvSpPr/>
          <p:nvPr/>
        </p:nvSpPr>
        <p:spPr>
          <a:xfrm>
            <a:off x="4639056" y="4160520"/>
            <a:ext cx="2929128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Benchmark + trend. 'Market Price' is based on real sales; PriceCharting shows sealed &amp; graded history.</a:t>
            </a:r>
            <a:endParaRPr lang="en-US" sz="1250" dirty="0"/>
          </a:p>
        </p:txBody>
      </p:sp>
      <p:sp>
        <p:nvSpPr>
          <p:cNvPr id="19" name="Shape 15"/>
          <p:cNvSpPr/>
          <p:nvPr/>
        </p:nvSpPr>
        <p:spPr>
          <a:xfrm>
            <a:off x="8144256" y="2286000"/>
            <a:ext cx="3496056" cy="2788920"/>
          </a:xfrm>
          <a:prstGeom prst="roundRect">
            <a:avLst>
              <a:gd name="adj" fmla="val 2951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20" name="Shape 16"/>
          <p:cNvSpPr/>
          <p:nvPr/>
        </p:nvSpPr>
        <p:spPr>
          <a:xfrm>
            <a:off x="8436864" y="2578608"/>
            <a:ext cx="841248" cy="841248"/>
          </a:xfrm>
          <a:prstGeom prst="ellipse">
            <a:avLst/>
          </a:prstGeom>
          <a:solidFill>
            <a:srgbClr val="1FA463"/>
          </a:solidFill>
          <a:ln/>
        </p:spPr>
      </p:sp>
      <p:pic>
        <p:nvPicPr>
          <p:cNvPr id="2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001" y="2805745"/>
            <a:ext cx="386974" cy="386974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10634472" y="2450592"/>
            <a:ext cx="8229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4400" b="1" dirty="0">
                <a:solidFill>
                  <a:srgbClr val="EAF0FB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3</a:t>
            </a:r>
            <a:endParaRPr lang="en-US" sz="4400" dirty="0"/>
          </a:p>
        </p:txBody>
      </p:sp>
      <p:sp>
        <p:nvSpPr>
          <p:cNvPr id="23" name="Text 18"/>
          <p:cNvSpPr/>
          <p:nvPr/>
        </p:nvSpPr>
        <p:spPr>
          <a:xfrm>
            <a:off x="8436864" y="3611880"/>
            <a:ext cx="294741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6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Local SG check</a:t>
            </a:r>
            <a:endParaRPr lang="en-US" sz="1650" dirty="0"/>
          </a:p>
        </p:txBody>
      </p:sp>
      <p:sp>
        <p:nvSpPr>
          <p:cNvPr id="24" name="Text 19"/>
          <p:cNvSpPr/>
          <p:nvPr/>
        </p:nvSpPr>
        <p:spPr>
          <a:xfrm>
            <a:off x="8436864" y="4160520"/>
            <a:ext cx="2929128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Carousell, SG Facebook groups &amp; SNKRDUNK = what it sells for in SGD here, today.</a:t>
            </a:r>
            <a:endParaRPr lang="en-US" sz="1250" dirty="0"/>
          </a:p>
        </p:txBody>
      </p:sp>
      <p:sp>
        <p:nvSpPr>
          <p:cNvPr id="25" name="Shape 20"/>
          <p:cNvSpPr/>
          <p:nvPr/>
        </p:nvSpPr>
        <p:spPr>
          <a:xfrm>
            <a:off x="4053840" y="3515868"/>
            <a:ext cx="310896" cy="310896"/>
          </a:xfrm>
          <a:prstGeom prst="ellipse">
            <a:avLst/>
          </a:prstGeom>
          <a:solidFill>
            <a:srgbClr val="F5B400"/>
          </a:solidFill>
          <a:ln/>
        </p:spPr>
      </p:sp>
      <p:pic>
        <p:nvPicPr>
          <p:cNvPr id="2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782" y="3599810"/>
            <a:ext cx="143012" cy="143012"/>
          </a:xfrm>
          <a:prstGeom prst="rect">
            <a:avLst/>
          </a:prstGeom>
        </p:spPr>
      </p:pic>
      <p:sp>
        <p:nvSpPr>
          <p:cNvPr id="27" name="Shape 21"/>
          <p:cNvSpPr/>
          <p:nvPr/>
        </p:nvSpPr>
        <p:spPr>
          <a:xfrm>
            <a:off x="7851648" y="3515868"/>
            <a:ext cx="310896" cy="310896"/>
          </a:xfrm>
          <a:prstGeom prst="ellipse">
            <a:avLst/>
          </a:prstGeom>
          <a:solidFill>
            <a:srgbClr val="F5B400"/>
          </a:solidFill>
          <a:ln/>
        </p:spPr>
      </p:sp>
      <p:pic>
        <p:nvPicPr>
          <p:cNvPr id="28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5590" y="3599810"/>
            <a:ext cx="143012" cy="143012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548640" y="5989320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 prices need an FX + shipping adjustment before they mean anything in Singapore dollars.</a:t>
            </a:r>
            <a:endParaRPr lang="en-US" sz="12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20624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300" kern="0" dirty="0">
                <a:solidFill>
                  <a:srgbClr val="7C5CF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YOUR TOOLKIT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10642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apps to download this week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48640" y="647395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200" kern="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TCG RESALE PLAYBOOK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10360152" y="6473952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 / 32</a:t>
            </a:r>
            <a:endParaRPr lang="en-US" sz="800" dirty="0"/>
          </a:p>
        </p:txBody>
      </p:sp>
      <p:sp>
        <p:nvSpPr>
          <p:cNvPr id="6" name="Shape 4"/>
          <p:cNvSpPr/>
          <p:nvPr/>
        </p:nvSpPr>
        <p:spPr>
          <a:xfrm>
            <a:off x="548640" y="1783080"/>
            <a:ext cx="3496056" cy="1874520"/>
          </a:xfrm>
          <a:prstGeom prst="roundRect">
            <a:avLst>
              <a:gd name="adj" fmla="val 439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822960" y="2075688"/>
            <a:ext cx="713232" cy="713232"/>
          </a:xfrm>
          <a:prstGeom prst="ellipse">
            <a:avLst/>
          </a:prstGeom>
          <a:solidFill>
            <a:srgbClr val="F5B400"/>
          </a:solidFill>
          <a:ln/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5533" y="2268261"/>
            <a:ext cx="328087" cy="328087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664208" y="2057400"/>
            <a:ext cx="2215896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Collectr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841248" y="2843784"/>
            <a:ext cx="2947416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Our hub. Track value, prices &amp; profit for both games. (Full slide next.)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4346448" y="1783080"/>
            <a:ext cx="3496056" cy="1874520"/>
          </a:xfrm>
          <a:prstGeom prst="roundRect">
            <a:avLst>
              <a:gd name="adj" fmla="val 439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4620768" y="2075688"/>
            <a:ext cx="713232" cy="713232"/>
          </a:xfrm>
          <a:prstGeom prst="ellipse">
            <a:avLst/>
          </a:prstGeom>
          <a:solidFill>
            <a:srgbClr val="1AA0C4"/>
          </a:solidFill>
          <a:ln/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341" y="2268261"/>
            <a:ext cx="328087" cy="328087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5462016" y="2057400"/>
            <a:ext cx="2215896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TCGplayer</a:t>
            </a:r>
            <a:endParaRPr lang="en-US" sz="1500" dirty="0"/>
          </a:p>
        </p:txBody>
      </p:sp>
      <p:sp>
        <p:nvSpPr>
          <p:cNvPr id="15" name="Text 11"/>
          <p:cNvSpPr/>
          <p:nvPr/>
        </p:nvSpPr>
        <p:spPr>
          <a:xfrm>
            <a:off x="4639056" y="2843784"/>
            <a:ext cx="2947416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 marketplace + 'Market Price' from real sales. Our pricing benchmark.</a:t>
            </a:r>
            <a:endParaRPr lang="en-US" sz="1200" dirty="0"/>
          </a:p>
        </p:txBody>
      </p:sp>
      <p:sp>
        <p:nvSpPr>
          <p:cNvPr id="16" name="Shape 12"/>
          <p:cNvSpPr/>
          <p:nvPr/>
        </p:nvSpPr>
        <p:spPr>
          <a:xfrm>
            <a:off x="8144256" y="1783080"/>
            <a:ext cx="3496056" cy="1874520"/>
          </a:xfrm>
          <a:prstGeom prst="roundRect">
            <a:avLst>
              <a:gd name="adj" fmla="val 439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7" name="Shape 13"/>
          <p:cNvSpPr/>
          <p:nvPr/>
        </p:nvSpPr>
        <p:spPr>
          <a:xfrm>
            <a:off x="8418576" y="2075688"/>
            <a:ext cx="713232" cy="713232"/>
          </a:xfrm>
          <a:prstGeom prst="ellipse">
            <a:avLst/>
          </a:prstGeom>
          <a:solidFill>
            <a:srgbClr val="1FA463"/>
          </a:solidFill>
          <a:ln/>
        </p:spPr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149" y="2268261"/>
            <a:ext cx="328087" cy="328087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9259824" y="2057400"/>
            <a:ext cx="2215896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eBay</a:t>
            </a:r>
            <a:endParaRPr lang="en-US" sz="1500" dirty="0"/>
          </a:p>
        </p:txBody>
      </p:sp>
      <p:sp>
        <p:nvSpPr>
          <p:cNvPr id="20" name="Text 15"/>
          <p:cNvSpPr/>
          <p:nvPr/>
        </p:nvSpPr>
        <p:spPr>
          <a:xfrm>
            <a:off x="8436864" y="2843784"/>
            <a:ext cx="2947416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Filter to SOLD listings — the truest read on what buyers really pay.</a:t>
            </a:r>
            <a:endParaRPr lang="en-US" sz="1200" dirty="0"/>
          </a:p>
        </p:txBody>
      </p:sp>
      <p:sp>
        <p:nvSpPr>
          <p:cNvPr id="21" name="Shape 16"/>
          <p:cNvSpPr/>
          <p:nvPr/>
        </p:nvSpPr>
        <p:spPr>
          <a:xfrm>
            <a:off x="548640" y="3913632"/>
            <a:ext cx="3496056" cy="1874520"/>
          </a:xfrm>
          <a:prstGeom prst="roundRect">
            <a:avLst>
              <a:gd name="adj" fmla="val 439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22" name="Shape 17"/>
          <p:cNvSpPr/>
          <p:nvPr/>
        </p:nvSpPr>
        <p:spPr>
          <a:xfrm>
            <a:off x="822960" y="4206240"/>
            <a:ext cx="713232" cy="713232"/>
          </a:xfrm>
          <a:prstGeom prst="ellipse">
            <a:avLst/>
          </a:prstGeom>
          <a:solidFill>
            <a:srgbClr val="EF4444"/>
          </a:solidFill>
          <a:ln/>
        </p:spPr>
      </p:sp>
      <p:pic>
        <p:nvPicPr>
          <p:cNvPr id="2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533" y="4398813"/>
            <a:ext cx="328087" cy="328087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1664208" y="4187952"/>
            <a:ext cx="2215896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PriceCharting</a:t>
            </a:r>
            <a:endParaRPr lang="en-US" sz="1500" dirty="0"/>
          </a:p>
        </p:txBody>
      </p:sp>
      <p:sp>
        <p:nvSpPr>
          <p:cNvPr id="25" name="Text 19"/>
          <p:cNvSpPr/>
          <p:nvPr/>
        </p:nvSpPr>
        <p:spPr>
          <a:xfrm>
            <a:off x="841248" y="4974336"/>
            <a:ext cx="2947416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Free price history for sealed &amp; graded cards. Great for spotting trends.</a:t>
            </a:r>
            <a:endParaRPr lang="en-US" sz="1200" dirty="0"/>
          </a:p>
        </p:txBody>
      </p:sp>
      <p:sp>
        <p:nvSpPr>
          <p:cNvPr id="26" name="Shape 20"/>
          <p:cNvSpPr/>
          <p:nvPr/>
        </p:nvSpPr>
        <p:spPr>
          <a:xfrm>
            <a:off x="4346448" y="3913632"/>
            <a:ext cx="3496056" cy="1874520"/>
          </a:xfrm>
          <a:prstGeom prst="roundRect">
            <a:avLst>
              <a:gd name="adj" fmla="val 439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27" name="Shape 21"/>
          <p:cNvSpPr/>
          <p:nvPr/>
        </p:nvSpPr>
        <p:spPr>
          <a:xfrm>
            <a:off x="4620768" y="4206240"/>
            <a:ext cx="713232" cy="713232"/>
          </a:xfrm>
          <a:prstGeom prst="ellipse">
            <a:avLst/>
          </a:prstGeom>
          <a:solidFill>
            <a:srgbClr val="1AA0C4"/>
          </a:solidFill>
          <a:ln/>
        </p:spPr>
      </p:sp>
      <p:pic>
        <p:nvPicPr>
          <p:cNvPr id="28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341" y="4398813"/>
            <a:ext cx="328087" cy="328087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5462016" y="4187952"/>
            <a:ext cx="2215896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OP.TCG / Magical Meta</a:t>
            </a:r>
            <a:endParaRPr lang="en-US" sz="1500" dirty="0"/>
          </a:p>
        </p:txBody>
      </p:sp>
      <p:sp>
        <p:nvSpPr>
          <p:cNvPr id="30" name="Text 23"/>
          <p:cNvSpPr/>
          <p:nvPr/>
        </p:nvSpPr>
        <p:spPr>
          <a:xfrm>
            <a:off x="4639056" y="4974336"/>
            <a:ext cx="2947416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Piece-specific price &amp; scanner tools (EN + JP).</a:t>
            </a:r>
            <a:endParaRPr lang="en-US" sz="1200" dirty="0"/>
          </a:p>
        </p:txBody>
      </p:sp>
      <p:sp>
        <p:nvSpPr>
          <p:cNvPr id="31" name="Shape 24"/>
          <p:cNvSpPr/>
          <p:nvPr/>
        </p:nvSpPr>
        <p:spPr>
          <a:xfrm>
            <a:off x="8144256" y="3913632"/>
            <a:ext cx="3496056" cy="1874520"/>
          </a:xfrm>
          <a:prstGeom prst="roundRect">
            <a:avLst>
              <a:gd name="adj" fmla="val 439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32" name="Shape 25"/>
          <p:cNvSpPr/>
          <p:nvPr/>
        </p:nvSpPr>
        <p:spPr>
          <a:xfrm>
            <a:off x="8418576" y="4206240"/>
            <a:ext cx="713232" cy="713232"/>
          </a:xfrm>
          <a:prstGeom prst="ellipse">
            <a:avLst/>
          </a:prstGeom>
          <a:solidFill>
            <a:srgbClr val="7C5CFC"/>
          </a:solidFill>
          <a:ln/>
        </p:spPr>
      </p:sp>
      <p:pic>
        <p:nvPicPr>
          <p:cNvPr id="33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1149" y="4398813"/>
            <a:ext cx="328087" cy="328087"/>
          </a:xfrm>
          <a:prstGeom prst="rect">
            <a:avLst/>
          </a:prstGeom>
        </p:spPr>
      </p:pic>
      <p:sp>
        <p:nvSpPr>
          <p:cNvPr id="34" name="Text 26"/>
          <p:cNvSpPr/>
          <p:nvPr/>
        </p:nvSpPr>
        <p:spPr>
          <a:xfrm>
            <a:off x="9259824" y="4187952"/>
            <a:ext cx="2215896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Carousell + SNKRDUNK</a:t>
            </a:r>
            <a:endParaRPr lang="en-US" sz="1500" dirty="0"/>
          </a:p>
        </p:txBody>
      </p:sp>
      <p:sp>
        <p:nvSpPr>
          <p:cNvPr id="35" name="Text 27"/>
          <p:cNvSpPr/>
          <p:nvPr/>
        </p:nvSpPr>
        <p:spPr>
          <a:xfrm>
            <a:off x="8436864" y="4974336"/>
            <a:ext cx="2947416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real local prices in SGD — what it sells for in Singapore.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20624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300" kern="0" dirty="0">
                <a:solidFill>
                  <a:srgbClr val="F5B40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YOUR TOOLKIT · SPOTLIGHT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10642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Collectr — our command centre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48640" y="647395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200" kern="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TCG RESALE PLAYBOOK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10360152" y="6473952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 / 32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548640" y="1783080"/>
            <a:ext cx="65836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app to track everything we own — raw cards, graded slabs AND sealed boxes — across Pokemon, One Piece and 25+ games. ~2M users, a database of 1M+ products.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548640" y="2743200"/>
            <a:ext cx="3154680" cy="1371600"/>
          </a:xfrm>
          <a:prstGeom prst="roundRect">
            <a:avLst>
              <a:gd name="adj" fmla="val 5333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749808" y="2962656"/>
            <a:ext cx="566928" cy="566928"/>
          </a:xfrm>
          <a:prstGeom prst="ellipse">
            <a:avLst/>
          </a:prstGeom>
          <a:solidFill>
            <a:srgbClr val="F5B400"/>
          </a:solidFill>
          <a:ln/>
        </p:spPr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2879" y="3115727"/>
            <a:ext cx="260787" cy="260787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444752" y="2944368"/>
            <a:ext cx="21488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Live portfolio value</a:t>
            </a:r>
            <a:endParaRPr lang="en-US" sz="1350" dirty="0"/>
          </a:p>
        </p:txBody>
      </p:sp>
      <p:sp>
        <p:nvSpPr>
          <p:cNvPr id="11" name="Text 8"/>
          <p:cNvSpPr/>
          <p:nvPr/>
        </p:nvSpPr>
        <p:spPr>
          <a:xfrm>
            <a:off x="1444752" y="3310128"/>
            <a:ext cx="210312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See total worth + gain/loss per item at a glance.</a:t>
            </a:r>
            <a:endParaRPr lang="en-US" sz="1150" dirty="0"/>
          </a:p>
        </p:txBody>
      </p:sp>
      <p:sp>
        <p:nvSpPr>
          <p:cNvPr id="12" name="Shape 9"/>
          <p:cNvSpPr/>
          <p:nvPr/>
        </p:nvSpPr>
        <p:spPr>
          <a:xfrm>
            <a:off x="3886200" y="2743200"/>
            <a:ext cx="3154680" cy="1371600"/>
          </a:xfrm>
          <a:prstGeom prst="roundRect">
            <a:avLst>
              <a:gd name="adj" fmla="val 5333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4087368" y="2962656"/>
            <a:ext cx="566928" cy="566928"/>
          </a:xfrm>
          <a:prstGeom prst="ellipse">
            <a:avLst/>
          </a:prstGeom>
          <a:solidFill>
            <a:srgbClr val="F5B400"/>
          </a:solidFill>
          <a:ln/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439" y="3115727"/>
            <a:ext cx="260787" cy="260787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4782312" y="2944368"/>
            <a:ext cx="21488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Scan to add</a:t>
            </a:r>
            <a:endParaRPr lang="en-US" sz="1350" dirty="0"/>
          </a:p>
        </p:txBody>
      </p:sp>
      <p:sp>
        <p:nvSpPr>
          <p:cNvPr id="16" name="Text 12"/>
          <p:cNvSpPr/>
          <p:nvPr/>
        </p:nvSpPr>
        <p:spPr>
          <a:xfrm>
            <a:off x="4782312" y="3310128"/>
            <a:ext cx="210312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Snap a card to log it instantly — no manual entry.</a:t>
            </a:r>
            <a:endParaRPr lang="en-US" sz="1150" dirty="0"/>
          </a:p>
        </p:txBody>
      </p:sp>
      <p:sp>
        <p:nvSpPr>
          <p:cNvPr id="17" name="Shape 13"/>
          <p:cNvSpPr/>
          <p:nvPr/>
        </p:nvSpPr>
        <p:spPr>
          <a:xfrm>
            <a:off x="548640" y="4297680"/>
            <a:ext cx="3154680" cy="1371600"/>
          </a:xfrm>
          <a:prstGeom prst="roundRect">
            <a:avLst>
              <a:gd name="adj" fmla="val 5333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749808" y="4517136"/>
            <a:ext cx="566928" cy="566928"/>
          </a:xfrm>
          <a:prstGeom prst="ellipse">
            <a:avLst/>
          </a:prstGeom>
          <a:solidFill>
            <a:srgbClr val="F5B400"/>
          </a:solidFill>
          <a:ln/>
        </p:spPr>
      </p:sp>
      <p:pic>
        <p:nvPicPr>
          <p:cNvPr id="1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79" y="4670207"/>
            <a:ext cx="260787" cy="260787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1444752" y="4498848"/>
            <a:ext cx="21488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Tracks sealed product</a:t>
            </a:r>
            <a:endParaRPr lang="en-US" sz="1350" dirty="0"/>
          </a:p>
        </p:txBody>
      </p:sp>
      <p:sp>
        <p:nvSpPr>
          <p:cNvPr id="21" name="Text 16"/>
          <p:cNvSpPr/>
          <p:nvPr/>
        </p:nvSpPr>
        <p:spPr>
          <a:xfrm>
            <a:off x="1444752" y="4864608"/>
            <a:ext cx="210312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Crucial for us — most apps don't price boxes.</a:t>
            </a:r>
            <a:endParaRPr lang="en-US" sz="1150" dirty="0"/>
          </a:p>
        </p:txBody>
      </p:sp>
      <p:sp>
        <p:nvSpPr>
          <p:cNvPr id="22" name="Shape 17"/>
          <p:cNvSpPr/>
          <p:nvPr/>
        </p:nvSpPr>
        <p:spPr>
          <a:xfrm>
            <a:off x="3886200" y="4297680"/>
            <a:ext cx="3154680" cy="1371600"/>
          </a:xfrm>
          <a:prstGeom prst="roundRect">
            <a:avLst>
              <a:gd name="adj" fmla="val 5333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23" name="Shape 18"/>
          <p:cNvSpPr/>
          <p:nvPr/>
        </p:nvSpPr>
        <p:spPr>
          <a:xfrm>
            <a:off x="4087368" y="4517136"/>
            <a:ext cx="566928" cy="566928"/>
          </a:xfrm>
          <a:prstGeom prst="ellipse">
            <a:avLst/>
          </a:prstGeom>
          <a:solidFill>
            <a:srgbClr val="F5B400"/>
          </a:solidFill>
          <a:ln/>
        </p:spPr>
      </p:sp>
      <p:pic>
        <p:nvPicPr>
          <p:cNvPr id="2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439" y="4670207"/>
            <a:ext cx="260787" cy="260787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4782312" y="4498848"/>
            <a:ext cx="21488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Price history &amp; P&amp;L</a:t>
            </a:r>
            <a:endParaRPr lang="en-US" sz="1350" dirty="0"/>
          </a:p>
        </p:txBody>
      </p:sp>
      <p:sp>
        <p:nvSpPr>
          <p:cNvPr id="26" name="Text 20"/>
          <p:cNvSpPr/>
          <p:nvPr/>
        </p:nvSpPr>
        <p:spPr>
          <a:xfrm>
            <a:off x="4782312" y="4864608"/>
            <a:ext cx="210312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Decide buy/sell from trend charts, not gut feel.</a:t>
            </a:r>
            <a:endParaRPr lang="en-US" sz="1150" dirty="0"/>
          </a:p>
        </p:txBody>
      </p:sp>
      <p:sp>
        <p:nvSpPr>
          <p:cNvPr id="27" name="Shape 21"/>
          <p:cNvSpPr/>
          <p:nvPr/>
        </p:nvSpPr>
        <p:spPr>
          <a:xfrm>
            <a:off x="7406640" y="1783080"/>
            <a:ext cx="4233672" cy="4133088"/>
          </a:xfrm>
          <a:prstGeom prst="roundRect">
            <a:avLst>
              <a:gd name="adj" fmla="val 1991"/>
            </a:avLst>
          </a:prstGeom>
          <a:solidFill>
            <a:srgbClr val="121A33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28" name="Text 22"/>
          <p:cNvSpPr/>
          <p:nvPr/>
        </p:nvSpPr>
        <p:spPr>
          <a:xfrm>
            <a:off x="7772400" y="2011680"/>
            <a:ext cx="350215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F5B40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IT COSTS</a:t>
            </a:r>
            <a:endParaRPr lang="en-US" sz="1200" dirty="0"/>
          </a:p>
        </p:txBody>
      </p:sp>
      <p:sp>
        <p:nvSpPr>
          <p:cNvPr id="29" name="Text 23"/>
          <p:cNvSpPr/>
          <p:nvPr/>
        </p:nvSpPr>
        <p:spPr>
          <a:xfrm>
            <a:off x="7772400" y="2331720"/>
            <a:ext cx="3502152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Free</a:t>
            </a:r>
            <a:endParaRPr lang="en-US" sz="3400" dirty="0"/>
          </a:p>
        </p:txBody>
      </p:sp>
      <p:sp>
        <p:nvSpPr>
          <p:cNvPr id="30" name="Text 24"/>
          <p:cNvSpPr/>
          <p:nvPr/>
        </p:nvSpPr>
        <p:spPr>
          <a:xfrm>
            <a:off x="7772400" y="2971800"/>
            <a:ext cx="350215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C9D4E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tier is genuinely usable, no ads. Build most of the collection for $0.</a:t>
            </a:r>
            <a:endParaRPr lang="en-US" sz="1200" dirty="0"/>
          </a:p>
        </p:txBody>
      </p:sp>
      <p:sp>
        <p:nvSpPr>
          <p:cNvPr id="31" name="Shape 25"/>
          <p:cNvSpPr/>
          <p:nvPr/>
        </p:nvSpPr>
        <p:spPr>
          <a:xfrm>
            <a:off x="7772400" y="3611880"/>
            <a:ext cx="3502152" cy="0"/>
          </a:xfrm>
          <a:prstGeom prst="line">
            <a:avLst/>
          </a:prstGeom>
          <a:noFill/>
          <a:ln w="12700">
            <a:solidFill>
              <a:srgbClr val="1E2A4F"/>
            </a:solidFill>
            <a:prstDash val="solid"/>
          </a:ln>
        </p:spPr>
      </p:sp>
      <p:sp>
        <p:nvSpPr>
          <p:cNvPr id="32" name="Text 26"/>
          <p:cNvSpPr/>
          <p:nvPr/>
        </p:nvSpPr>
        <p:spPr>
          <a:xfrm>
            <a:off x="7772400" y="3721608"/>
            <a:ext cx="350215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5B40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PRO  ~US$7.99/mo</a:t>
            </a:r>
            <a:endParaRPr lang="en-US" sz="2200" dirty="0"/>
          </a:p>
        </p:txBody>
      </p:sp>
      <p:sp>
        <p:nvSpPr>
          <p:cNvPr id="33" name="Text 27"/>
          <p:cNvSpPr/>
          <p:nvPr/>
        </p:nvSpPr>
        <p:spPr>
          <a:xfrm>
            <a:off x="7772400" y="4215384"/>
            <a:ext cx="3502152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C9D4E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(~S$11/mo, or US$59.99/yr). Unlocks unlimited scanning, full price history &amp; P&amp;L analytics.</a:t>
            </a:r>
            <a:endParaRPr lang="en-US" sz="1200" dirty="0"/>
          </a:p>
        </p:txBody>
      </p:sp>
      <p:sp>
        <p:nvSpPr>
          <p:cNvPr id="34" name="Shape 28"/>
          <p:cNvSpPr/>
          <p:nvPr/>
        </p:nvSpPr>
        <p:spPr>
          <a:xfrm>
            <a:off x="7772400" y="5029200"/>
            <a:ext cx="3502152" cy="713232"/>
          </a:xfrm>
          <a:prstGeom prst="roundRect">
            <a:avLst>
              <a:gd name="adj" fmla="val 10256"/>
            </a:avLst>
          </a:prstGeom>
          <a:solidFill>
            <a:srgbClr val="1E2A4F"/>
          </a:solidFill>
          <a:ln/>
        </p:spPr>
      </p:sp>
      <p:sp>
        <p:nvSpPr>
          <p:cNvPr id="35" name="Text 29"/>
          <p:cNvSpPr/>
          <p:nvPr/>
        </p:nvSpPr>
        <p:spPr>
          <a:xfrm>
            <a:off x="7955280" y="5093208"/>
            <a:ext cx="3136392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F5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Our move:  </a:t>
            </a:r>
            <a:pPr indent="0" marL="0">
              <a:buNone/>
            </a:pPr>
            <a:r>
              <a:rPr lang="en-US" sz="1150" dirty="0">
                <a:solidFill>
                  <a:srgbClr val="DCE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start free, upgrade to PRO once the inventory is big enough to need the analytics.</a:t>
            </a:r>
            <a:endParaRPr lang="en-US" sz="11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20624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300" kern="0" dirty="0">
                <a:solidFill>
                  <a:srgbClr val="1FA4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PRICING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10642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Reading the market: real demand vs hype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48640" y="647395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200" kern="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TCG RESALE PLAYBOOK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10360152" y="6473952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 / 32</a:t>
            </a:r>
            <a:endParaRPr lang="en-US" sz="800" dirty="0"/>
          </a:p>
        </p:txBody>
      </p:sp>
      <p:sp>
        <p:nvSpPr>
          <p:cNvPr id="6" name="Shape 4"/>
          <p:cNvSpPr/>
          <p:nvPr/>
        </p:nvSpPr>
        <p:spPr>
          <a:xfrm>
            <a:off x="548640" y="1783080"/>
            <a:ext cx="5362956" cy="1965960"/>
          </a:xfrm>
          <a:prstGeom prst="roundRect">
            <a:avLst>
              <a:gd name="adj" fmla="val 4186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841248" y="2075688"/>
            <a:ext cx="749808" cy="749808"/>
          </a:xfrm>
          <a:prstGeom prst="ellipse">
            <a:avLst/>
          </a:prstGeom>
          <a:solidFill>
            <a:srgbClr val="EF4444"/>
          </a:solidFill>
          <a:ln/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696" y="2278136"/>
            <a:ext cx="344912" cy="344912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783080" y="2093976"/>
            <a:ext cx="394563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Reprints crush prices</a:t>
            </a:r>
            <a:endParaRPr lang="en-US" sz="1650" dirty="0"/>
          </a:p>
        </p:txBody>
      </p:sp>
      <p:sp>
        <p:nvSpPr>
          <p:cNvPr id="10" name="Text 7"/>
          <p:cNvSpPr/>
          <p:nvPr/>
        </p:nvSpPr>
        <p:spPr>
          <a:xfrm>
            <a:off x="859536" y="2862072"/>
            <a:ext cx="474116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Bandai or Pokemon reprint a set, supply floods in and prices fall. Watch for reprint announcements before buying to hold.</a:t>
            </a:r>
            <a:endParaRPr lang="en-US" sz="1250" dirty="0"/>
          </a:p>
        </p:txBody>
      </p:sp>
      <p:sp>
        <p:nvSpPr>
          <p:cNvPr id="11" name="Shape 8"/>
          <p:cNvSpPr/>
          <p:nvPr/>
        </p:nvSpPr>
        <p:spPr>
          <a:xfrm>
            <a:off x="6277356" y="1783080"/>
            <a:ext cx="5362956" cy="1965960"/>
          </a:xfrm>
          <a:prstGeom prst="roundRect">
            <a:avLst>
              <a:gd name="adj" fmla="val 4186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6569964" y="2075688"/>
            <a:ext cx="749808" cy="749808"/>
          </a:xfrm>
          <a:prstGeom prst="ellipse">
            <a:avLst/>
          </a:prstGeom>
          <a:solidFill>
            <a:srgbClr val="F5B400"/>
          </a:solidFill>
          <a:ln/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412" y="2278136"/>
            <a:ext cx="344912" cy="344912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7511796" y="2093976"/>
            <a:ext cx="394563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FOMO is a trap</a:t>
            </a:r>
            <a:endParaRPr lang="en-US" sz="1650" dirty="0"/>
          </a:p>
        </p:txBody>
      </p:sp>
      <p:sp>
        <p:nvSpPr>
          <p:cNvPr id="15" name="Text 11"/>
          <p:cNvSpPr/>
          <p:nvPr/>
        </p:nvSpPr>
        <p:spPr>
          <a:xfrm>
            <a:off x="6588252" y="2862072"/>
            <a:ext cx="474116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300% spike in weeks is usually hype, not real demand. That's the most likely thing to crash — don't buy at the top.</a:t>
            </a:r>
            <a:endParaRPr lang="en-US" sz="1250" dirty="0"/>
          </a:p>
        </p:txBody>
      </p:sp>
      <p:sp>
        <p:nvSpPr>
          <p:cNvPr id="16" name="Shape 12"/>
          <p:cNvSpPr/>
          <p:nvPr/>
        </p:nvSpPr>
        <p:spPr>
          <a:xfrm>
            <a:off x="548640" y="4023360"/>
            <a:ext cx="5362956" cy="1965960"/>
          </a:xfrm>
          <a:prstGeom prst="roundRect">
            <a:avLst>
              <a:gd name="adj" fmla="val 4186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7" name="Shape 13"/>
          <p:cNvSpPr/>
          <p:nvPr/>
        </p:nvSpPr>
        <p:spPr>
          <a:xfrm>
            <a:off x="841248" y="4315968"/>
            <a:ext cx="749808" cy="749808"/>
          </a:xfrm>
          <a:prstGeom prst="ellipse">
            <a:avLst/>
          </a:prstGeom>
          <a:solidFill>
            <a:srgbClr val="1AA0C4"/>
          </a:solidFill>
          <a:ln/>
        </p:spPr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96" y="4518416"/>
            <a:ext cx="344912" cy="344912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1783080" y="4334256"/>
            <a:ext cx="394563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Trend direction matters</a:t>
            </a:r>
            <a:endParaRPr lang="en-US" sz="1650" dirty="0"/>
          </a:p>
        </p:txBody>
      </p:sp>
      <p:sp>
        <p:nvSpPr>
          <p:cNvPr id="20" name="Text 15"/>
          <p:cNvSpPr/>
          <p:nvPr/>
        </p:nvSpPr>
        <p:spPr>
          <a:xfrm>
            <a:off x="859536" y="5102352"/>
            <a:ext cx="474116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Rising? Hold firm on your sell price. Falling? Undercut slightly to move it before it drops further.</a:t>
            </a:r>
            <a:endParaRPr lang="en-US" sz="1250" dirty="0"/>
          </a:p>
        </p:txBody>
      </p:sp>
      <p:sp>
        <p:nvSpPr>
          <p:cNvPr id="21" name="Shape 16"/>
          <p:cNvSpPr/>
          <p:nvPr/>
        </p:nvSpPr>
        <p:spPr>
          <a:xfrm>
            <a:off x="6277356" y="4023360"/>
            <a:ext cx="5362956" cy="1965960"/>
          </a:xfrm>
          <a:prstGeom prst="roundRect">
            <a:avLst>
              <a:gd name="adj" fmla="val 4186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22" name="Shape 17"/>
          <p:cNvSpPr/>
          <p:nvPr/>
        </p:nvSpPr>
        <p:spPr>
          <a:xfrm>
            <a:off x="6569964" y="4315968"/>
            <a:ext cx="749808" cy="749808"/>
          </a:xfrm>
          <a:prstGeom prst="ellipse">
            <a:avLst/>
          </a:prstGeom>
          <a:solidFill>
            <a:srgbClr val="7C5CFC"/>
          </a:solidFill>
          <a:ln/>
        </p:spPr>
      </p:sp>
      <p:pic>
        <p:nvPicPr>
          <p:cNvPr id="2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412" y="4518416"/>
            <a:ext cx="344912" cy="344912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7511796" y="4334256"/>
            <a:ext cx="394563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Anime &amp; events move it</a:t>
            </a:r>
            <a:endParaRPr lang="en-US" sz="1650" dirty="0"/>
          </a:p>
        </p:txBody>
      </p:sp>
      <p:sp>
        <p:nvSpPr>
          <p:cNvPr id="25" name="Text 19"/>
          <p:cNvSpPr/>
          <p:nvPr/>
        </p:nvSpPr>
        <p:spPr>
          <a:xfrm>
            <a:off x="6588252" y="5102352"/>
            <a:ext cx="474116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New arcs, films and tournaments spike specific characters, then settle. Don't buy a character at the peak of his moment.</a:t>
            </a:r>
            <a:endParaRPr lang="en-US" sz="1250" dirty="0"/>
          </a:p>
        </p:txBody>
      </p:sp>
      <p:sp>
        <p:nvSpPr>
          <p:cNvPr id="26" name="Text 20"/>
          <p:cNvSpPr/>
          <p:nvPr/>
        </p:nvSpPr>
        <p:spPr>
          <a:xfrm>
            <a:off x="548640" y="5989320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i="1" dirty="0">
                <a:solidFill>
                  <a:srgbClr val="1FA4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you can't explain WHY something is going up, assume it's hype — and stay out.</a:t>
            </a:r>
            <a:endParaRPr lang="en-US" sz="12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20624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300" kern="0" dirty="0">
                <a:solidFill>
                  <a:srgbClr val="EF444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SOURCING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10642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Where we buy — our sourcing map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48640" y="647395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200" kern="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TCG RESALE PLAYBOOK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10360152" y="6473952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 / 32</a:t>
            </a:r>
            <a:endParaRPr lang="en-US" sz="800" dirty="0"/>
          </a:p>
        </p:txBody>
      </p:sp>
      <p:sp>
        <p:nvSpPr>
          <p:cNvPr id="6" name="Shape 4"/>
          <p:cNvSpPr/>
          <p:nvPr/>
        </p:nvSpPr>
        <p:spPr>
          <a:xfrm>
            <a:off x="548640" y="1783080"/>
            <a:ext cx="3496056" cy="1874520"/>
          </a:xfrm>
          <a:prstGeom prst="roundRect">
            <a:avLst>
              <a:gd name="adj" fmla="val 439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822960" y="2075688"/>
            <a:ext cx="713232" cy="713232"/>
          </a:xfrm>
          <a:prstGeom prst="ellipse">
            <a:avLst/>
          </a:prstGeom>
          <a:solidFill>
            <a:srgbClr val="EF4444"/>
          </a:solidFill>
          <a:ln/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5533" y="2268261"/>
            <a:ext cx="328087" cy="328087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664208" y="2057400"/>
            <a:ext cx="2215896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Local card shops</a:t>
            </a:r>
            <a:endParaRPr lang="en-US" sz="1450" dirty="0"/>
          </a:p>
        </p:txBody>
      </p:sp>
      <p:sp>
        <p:nvSpPr>
          <p:cNvPr id="10" name="Text 7"/>
          <p:cNvSpPr/>
          <p:nvPr/>
        </p:nvSpPr>
        <p:spPr>
          <a:xfrm>
            <a:off x="841248" y="2843784"/>
            <a:ext cx="2947416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Walk-in sealed &amp; singles. Best for pre-orders and a price-floor benchmark.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4346448" y="1783080"/>
            <a:ext cx="3496056" cy="1874520"/>
          </a:xfrm>
          <a:prstGeom prst="roundRect">
            <a:avLst>
              <a:gd name="adj" fmla="val 439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4620768" y="2075688"/>
            <a:ext cx="713232" cy="713232"/>
          </a:xfrm>
          <a:prstGeom prst="ellipse">
            <a:avLst/>
          </a:prstGeom>
          <a:solidFill>
            <a:srgbClr val="F5B400"/>
          </a:solidFill>
          <a:ln/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341" y="2268261"/>
            <a:ext cx="328087" cy="328087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5462016" y="2057400"/>
            <a:ext cx="2215896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Pre-orders &amp; allocations</a:t>
            </a:r>
            <a:endParaRPr lang="en-US" sz="1450" dirty="0"/>
          </a:p>
        </p:txBody>
      </p:sp>
      <p:sp>
        <p:nvSpPr>
          <p:cNvPr id="15" name="Text 11"/>
          <p:cNvSpPr/>
          <p:nvPr/>
        </p:nvSpPr>
        <p:spPr>
          <a:xfrm>
            <a:off x="4639056" y="2843784"/>
            <a:ext cx="2947416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Reserve product at retail before release — this is where margin is born.</a:t>
            </a:r>
            <a:endParaRPr lang="en-US" sz="1200" dirty="0"/>
          </a:p>
        </p:txBody>
      </p:sp>
      <p:sp>
        <p:nvSpPr>
          <p:cNvPr id="16" name="Shape 12"/>
          <p:cNvSpPr/>
          <p:nvPr/>
        </p:nvSpPr>
        <p:spPr>
          <a:xfrm>
            <a:off x="8144256" y="1783080"/>
            <a:ext cx="3496056" cy="1874520"/>
          </a:xfrm>
          <a:prstGeom prst="roundRect">
            <a:avLst>
              <a:gd name="adj" fmla="val 439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7" name="Shape 13"/>
          <p:cNvSpPr/>
          <p:nvPr/>
        </p:nvSpPr>
        <p:spPr>
          <a:xfrm>
            <a:off x="8418576" y="2075688"/>
            <a:ext cx="713232" cy="713232"/>
          </a:xfrm>
          <a:prstGeom prst="ellipse">
            <a:avLst/>
          </a:prstGeom>
          <a:solidFill>
            <a:srgbClr val="1AA0C4"/>
          </a:solidFill>
          <a:ln/>
        </p:spPr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149" y="2268261"/>
            <a:ext cx="328087" cy="328087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9259824" y="2057400"/>
            <a:ext cx="2215896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Shopee / Lazada / Carousell</a:t>
            </a:r>
            <a:endParaRPr lang="en-US" sz="1450" dirty="0"/>
          </a:p>
        </p:txBody>
      </p:sp>
      <p:sp>
        <p:nvSpPr>
          <p:cNvPr id="20" name="Text 15"/>
          <p:cNvSpPr/>
          <p:nvPr/>
        </p:nvSpPr>
        <p:spPr>
          <a:xfrm>
            <a:off x="8436864" y="2843784"/>
            <a:ext cx="2947416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Online arbitrage — find underpriced listings (and watch for fakes).</a:t>
            </a:r>
            <a:endParaRPr lang="en-US" sz="1200" dirty="0"/>
          </a:p>
        </p:txBody>
      </p:sp>
      <p:sp>
        <p:nvSpPr>
          <p:cNvPr id="21" name="Shape 16"/>
          <p:cNvSpPr/>
          <p:nvPr/>
        </p:nvSpPr>
        <p:spPr>
          <a:xfrm>
            <a:off x="548640" y="3913632"/>
            <a:ext cx="3496056" cy="1874520"/>
          </a:xfrm>
          <a:prstGeom prst="roundRect">
            <a:avLst>
              <a:gd name="adj" fmla="val 439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22" name="Shape 17"/>
          <p:cNvSpPr/>
          <p:nvPr/>
        </p:nvSpPr>
        <p:spPr>
          <a:xfrm>
            <a:off x="822960" y="4206240"/>
            <a:ext cx="713232" cy="713232"/>
          </a:xfrm>
          <a:prstGeom prst="ellipse">
            <a:avLst/>
          </a:prstGeom>
          <a:solidFill>
            <a:srgbClr val="1FA463"/>
          </a:solidFill>
          <a:ln/>
        </p:spPr>
      </p:sp>
      <p:pic>
        <p:nvPicPr>
          <p:cNvPr id="2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533" y="4398813"/>
            <a:ext cx="328087" cy="328087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1664208" y="4187952"/>
            <a:ext cx="2215896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Import from Japan</a:t>
            </a:r>
            <a:endParaRPr lang="en-US" sz="1450" dirty="0"/>
          </a:p>
        </p:txBody>
      </p:sp>
      <p:sp>
        <p:nvSpPr>
          <p:cNvPr id="25" name="Text 19"/>
          <p:cNvSpPr/>
          <p:nvPr/>
        </p:nvSpPr>
        <p:spPr>
          <a:xfrm>
            <a:off x="841248" y="4974336"/>
            <a:ext cx="2947416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Proxy services (Buyee) for JP-only product. Mind import GST.</a:t>
            </a:r>
            <a:endParaRPr lang="en-US" sz="1200" dirty="0"/>
          </a:p>
        </p:txBody>
      </p:sp>
      <p:sp>
        <p:nvSpPr>
          <p:cNvPr id="26" name="Shape 20"/>
          <p:cNvSpPr/>
          <p:nvPr/>
        </p:nvSpPr>
        <p:spPr>
          <a:xfrm>
            <a:off x="4346448" y="3913632"/>
            <a:ext cx="3496056" cy="1874520"/>
          </a:xfrm>
          <a:prstGeom prst="roundRect">
            <a:avLst>
              <a:gd name="adj" fmla="val 439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27" name="Shape 21"/>
          <p:cNvSpPr/>
          <p:nvPr/>
        </p:nvSpPr>
        <p:spPr>
          <a:xfrm>
            <a:off x="4620768" y="4206240"/>
            <a:ext cx="713232" cy="713232"/>
          </a:xfrm>
          <a:prstGeom prst="ellipse">
            <a:avLst/>
          </a:prstGeom>
          <a:solidFill>
            <a:srgbClr val="7C5CFC"/>
          </a:solidFill>
          <a:ln/>
        </p:spPr>
      </p:sp>
      <p:pic>
        <p:nvPicPr>
          <p:cNvPr id="28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341" y="4398813"/>
            <a:ext cx="328087" cy="328087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5462016" y="4187952"/>
            <a:ext cx="2215896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Import from US</a:t>
            </a:r>
            <a:endParaRPr lang="en-US" sz="1450" dirty="0"/>
          </a:p>
        </p:txBody>
      </p:sp>
      <p:sp>
        <p:nvSpPr>
          <p:cNvPr id="30" name="Text 23"/>
          <p:cNvSpPr/>
          <p:nvPr/>
        </p:nvSpPr>
        <p:spPr>
          <a:xfrm>
            <a:off x="4639056" y="4974336"/>
            <a:ext cx="2947416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sealed &amp; graded singles when the SGD price gap is worth the freight.</a:t>
            </a:r>
            <a:endParaRPr lang="en-US" sz="1200" dirty="0"/>
          </a:p>
        </p:txBody>
      </p:sp>
      <p:sp>
        <p:nvSpPr>
          <p:cNvPr id="31" name="Shape 24"/>
          <p:cNvSpPr/>
          <p:nvPr/>
        </p:nvSpPr>
        <p:spPr>
          <a:xfrm>
            <a:off x="8144256" y="3913632"/>
            <a:ext cx="3496056" cy="1874520"/>
          </a:xfrm>
          <a:prstGeom prst="roundRect">
            <a:avLst>
              <a:gd name="adj" fmla="val 439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32" name="Shape 25"/>
          <p:cNvSpPr/>
          <p:nvPr/>
        </p:nvSpPr>
        <p:spPr>
          <a:xfrm>
            <a:off x="8418576" y="4206240"/>
            <a:ext cx="713232" cy="713232"/>
          </a:xfrm>
          <a:prstGeom prst="ellipse">
            <a:avLst/>
          </a:prstGeom>
          <a:solidFill>
            <a:srgbClr val="EF4444"/>
          </a:solidFill>
          <a:ln/>
        </p:spPr>
      </p:sp>
      <p:pic>
        <p:nvPicPr>
          <p:cNvPr id="33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1149" y="4398813"/>
            <a:ext cx="328087" cy="328087"/>
          </a:xfrm>
          <a:prstGeom prst="rect">
            <a:avLst/>
          </a:prstGeom>
        </p:spPr>
      </p:pic>
      <p:sp>
        <p:nvSpPr>
          <p:cNvPr id="34" name="Text 26"/>
          <p:cNvSpPr/>
          <p:nvPr/>
        </p:nvSpPr>
        <p:spPr>
          <a:xfrm>
            <a:off x="9259824" y="4187952"/>
            <a:ext cx="2215896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Conventions &amp; community</a:t>
            </a:r>
            <a:endParaRPr lang="en-US" sz="1450" dirty="0"/>
          </a:p>
        </p:txBody>
      </p:sp>
      <p:sp>
        <p:nvSpPr>
          <p:cNvPr id="35" name="Text 27"/>
          <p:cNvSpPr/>
          <p:nvPr/>
        </p:nvSpPr>
        <p:spPr>
          <a:xfrm>
            <a:off x="8436864" y="4974336"/>
            <a:ext cx="2947416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Trade fairs and Telegram groups — deals + a feel for the market.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20624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300" kern="0" dirty="0">
                <a:solidFill>
                  <a:srgbClr val="EF444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SOURCING · SINGAPORE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10642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Card shops worth knowing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48640" y="647395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200" kern="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TCG RESALE PLAYBOOK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10360152" y="6473952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 / 32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548640" y="1591056"/>
            <a:ext cx="110642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Singapore has a dense scene. Shops buy/consign below retail — better for sourcing &amp; price checks than for selling.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548640" y="2148840"/>
            <a:ext cx="5362956" cy="1078992"/>
          </a:xfrm>
          <a:prstGeom prst="roundRect">
            <a:avLst>
              <a:gd name="adj" fmla="val 678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768096" y="2404872"/>
            <a:ext cx="566928" cy="566928"/>
          </a:xfrm>
          <a:prstGeom prst="ellipse">
            <a:avLst/>
          </a:prstGeom>
          <a:solidFill>
            <a:srgbClr val="EF4444"/>
          </a:solidFill>
          <a:ln/>
        </p:spPr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1167" y="2557943"/>
            <a:ext cx="260787" cy="260787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463040" y="2295144"/>
            <a:ext cx="426567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DX Collection</a:t>
            </a:r>
            <a:endParaRPr lang="en-US" sz="1450" dirty="0"/>
          </a:p>
        </p:txBody>
      </p:sp>
      <p:sp>
        <p:nvSpPr>
          <p:cNvPr id="11" name="Text 8"/>
          <p:cNvSpPr/>
          <p:nvPr/>
        </p:nvSpPr>
        <p:spPr>
          <a:xfrm>
            <a:off x="1463040" y="2660904"/>
            <a:ext cx="426567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5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Parklane, Selegie  —  </a:t>
            </a:r>
            <a:pPr indent="0" marL="0">
              <a:buNone/>
            </a:pPr>
            <a:r>
              <a:rPr lang="en-US" sz="11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Official reseller; huge pre-order list</a:t>
            </a:r>
            <a:endParaRPr lang="en-US" sz="1150" dirty="0"/>
          </a:p>
        </p:txBody>
      </p:sp>
      <p:sp>
        <p:nvSpPr>
          <p:cNvPr id="12" name="Shape 9"/>
          <p:cNvSpPr/>
          <p:nvPr/>
        </p:nvSpPr>
        <p:spPr>
          <a:xfrm>
            <a:off x="6277356" y="2148840"/>
            <a:ext cx="5362956" cy="1078992"/>
          </a:xfrm>
          <a:prstGeom prst="roundRect">
            <a:avLst>
              <a:gd name="adj" fmla="val 678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6496812" y="2404872"/>
            <a:ext cx="566928" cy="566928"/>
          </a:xfrm>
          <a:prstGeom prst="ellipse">
            <a:avLst/>
          </a:prstGeom>
          <a:solidFill>
            <a:srgbClr val="EF4444"/>
          </a:solidFill>
          <a:ln/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883" y="2557943"/>
            <a:ext cx="260787" cy="260787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7191756" y="2295144"/>
            <a:ext cx="426567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Cardboard Collectible</a:t>
            </a:r>
            <a:endParaRPr lang="en-US" sz="1450" dirty="0"/>
          </a:p>
        </p:txBody>
      </p:sp>
      <p:sp>
        <p:nvSpPr>
          <p:cNvPr id="16" name="Text 12"/>
          <p:cNvSpPr/>
          <p:nvPr/>
        </p:nvSpPr>
        <p:spPr>
          <a:xfrm>
            <a:off x="7191756" y="2660904"/>
            <a:ext cx="426567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5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Orchard Gateway  —  </a:t>
            </a:r>
            <a:pPr indent="0" marL="0">
              <a:buNone/>
            </a:pPr>
            <a:r>
              <a:rPr lang="en-US" sz="11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Live stock counts; member cashback</a:t>
            </a:r>
            <a:endParaRPr lang="en-US" sz="1150" dirty="0"/>
          </a:p>
        </p:txBody>
      </p:sp>
      <p:sp>
        <p:nvSpPr>
          <p:cNvPr id="17" name="Shape 13"/>
          <p:cNvSpPr/>
          <p:nvPr/>
        </p:nvSpPr>
        <p:spPr>
          <a:xfrm>
            <a:off x="548640" y="3429000"/>
            <a:ext cx="5362956" cy="1078992"/>
          </a:xfrm>
          <a:prstGeom prst="roundRect">
            <a:avLst>
              <a:gd name="adj" fmla="val 678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768096" y="3685032"/>
            <a:ext cx="566928" cy="566928"/>
          </a:xfrm>
          <a:prstGeom prst="ellipse">
            <a:avLst/>
          </a:prstGeom>
          <a:solidFill>
            <a:srgbClr val="EF4444"/>
          </a:solidFill>
          <a:ln/>
        </p:spPr>
      </p:sp>
      <p:pic>
        <p:nvPicPr>
          <p:cNvPr id="1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167" y="3838103"/>
            <a:ext cx="260787" cy="260787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1463040" y="3575304"/>
            <a:ext cx="426567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Snore House</a:t>
            </a:r>
            <a:endParaRPr lang="en-US" sz="1450" dirty="0"/>
          </a:p>
        </p:txBody>
      </p:sp>
      <p:sp>
        <p:nvSpPr>
          <p:cNvPr id="21" name="Text 16"/>
          <p:cNvSpPr/>
          <p:nvPr/>
        </p:nvSpPr>
        <p:spPr>
          <a:xfrm>
            <a:off x="1463040" y="3941064"/>
            <a:ext cx="426567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5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Lucky Plaza, Orchard  —  </a:t>
            </a:r>
            <a:pPr indent="0" marL="0">
              <a:buNone/>
            </a:pPr>
            <a:r>
              <a:rPr lang="en-US" sz="11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Pokemon, grading &amp; high buyback</a:t>
            </a:r>
            <a:endParaRPr lang="en-US" sz="1150" dirty="0"/>
          </a:p>
        </p:txBody>
      </p:sp>
      <p:sp>
        <p:nvSpPr>
          <p:cNvPr id="22" name="Shape 17"/>
          <p:cNvSpPr/>
          <p:nvPr/>
        </p:nvSpPr>
        <p:spPr>
          <a:xfrm>
            <a:off x="6277356" y="3429000"/>
            <a:ext cx="5362956" cy="1078992"/>
          </a:xfrm>
          <a:prstGeom prst="roundRect">
            <a:avLst>
              <a:gd name="adj" fmla="val 678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23" name="Shape 18"/>
          <p:cNvSpPr/>
          <p:nvPr/>
        </p:nvSpPr>
        <p:spPr>
          <a:xfrm>
            <a:off x="6496812" y="3685032"/>
            <a:ext cx="566928" cy="566928"/>
          </a:xfrm>
          <a:prstGeom prst="ellipse">
            <a:avLst/>
          </a:prstGeom>
          <a:solidFill>
            <a:srgbClr val="EF4444"/>
          </a:solidFill>
          <a:ln/>
        </p:spPr>
      </p:sp>
      <p:pic>
        <p:nvPicPr>
          <p:cNvPr id="2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9883" y="3838103"/>
            <a:ext cx="260787" cy="260787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7191756" y="3575304"/>
            <a:ext cx="426567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Mana Pro</a:t>
            </a:r>
            <a:endParaRPr lang="en-US" sz="1450" dirty="0"/>
          </a:p>
        </p:txBody>
      </p:sp>
      <p:sp>
        <p:nvSpPr>
          <p:cNvPr id="26" name="Text 20"/>
          <p:cNvSpPr/>
          <p:nvPr/>
        </p:nvSpPr>
        <p:spPr>
          <a:xfrm>
            <a:off x="7191756" y="3941064"/>
            <a:ext cx="426567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5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Choa Chu Kang  —  </a:t>
            </a:r>
            <a:pPr indent="0" marL="0">
              <a:buNone/>
            </a:pPr>
            <a:r>
              <a:rPr lang="en-US" sz="11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Largest singles catalogue (incl. JP)</a:t>
            </a:r>
            <a:endParaRPr lang="en-US" sz="1150" dirty="0"/>
          </a:p>
        </p:txBody>
      </p:sp>
      <p:sp>
        <p:nvSpPr>
          <p:cNvPr id="27" name="Shape 21"/>
          <p:cNvSpPr/>
          <p:nvPr/>
        </p:nvSpPr>
        <p:spPr>
          <a:xfrm>
            <a:off x="548640" y="4709160"/>
            <a:ext cx="5362956" cy="1078992"/>
          </a:xfrm>
          <a:prstGeom prst="roundRect">
            <a:avLst>
              <a:gd name="adj" fmla="val 678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28" name="Shape 22"/>
          <p:cNvSpPr/>
          <p:nvPr/>
        </p:nvSpPr>
        <p:spPr>
          <a:xfrm>
            <a:off x="768096" y="4965192"/>
            <a:ext cx="566928" cy="566928"/>
          </a:xfrm>
          <a:prstGeom prst="ellipse">
            <a:avLst/>
          </a:prstGeom>
          <a:solidFill>
            <a:srgbClr val="EF4444"/>
          </a:solidFill>
          <a:ln/>
        </p:spPr>
      </p:sp>
      <p:pic>
        <p:nvPicPr>
          <p:cNvPr id="2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167" y="5118263"/>
            <a:ext cx="260787" cy="260787"/>
          </a:xfrm>
          <a:prstGeom prst="rect">
            <a:avLst/>
          </a:prstGeom>
        </p:spPr>
      </p:pic>
      <p:sp>
        <p:nvSpPr>
          <p:cNvPr id="30" name="Text 23"/>
          <p:cNvSpPr/>
          <p:nvPr/>
        </p:nvSpPr>
        <p:spPr>
          <a:xfrm>
            <a:off x="1463040" y="4855464"/>
            <a:ext cx="426567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Zoomies Gaming</a:t>
            </a:r>
            <a:endParaRPr lang="en-US" sz="1450" dirty="0"/>
          </a:p>
        </p:txBody>
      </p:sp>
      <p:sp>
        <p:nvSpPr>
          <p:cNvPr id="31" name="Text 24"/>
          <p:cNvSpPr/>
          <p:nvPr/>
        </p:nvSpPr>
        <p:spPr>
          <a:xfrm>
            <a:off x="1463040" y="5221224"/>
            <a:ext cx="426567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5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Jalan Pemimpin  —  </a:t>
            </a:r>
            <a:pPr indent="0" marL="0">
              <a:buNone/>
            </a:pPr>
            <a:r>
              <a:rPr lang="en-US" sz="11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Grading + consignment; active Telegram</a:t>
            </a:r>
            <a:endParaRPr lang="en-US" sz="1150" dirty="0"/>
          </a:p>
        </p:txBody>
      </p:sp>
      <p:sp>
        <p:nvSpPr>
          <p:cNvPr id="32" name="Shape 25"/>
          <p:cNvSpPr/>
          <p:nvPr/>
        </p:nvSpPr>
        <p:spPr>
          <a:xfrm>
            <a:off x="6277356" y="4709160"/>
            <a:ext cx="5362956" cy="1078992"/>
          </a:xfrm>
          <a:prstGeom prst="roundRect">
            <a:avLst>
              <a:gd name="adj" fmla="val 678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33" name="Shape 26"/>
          <p:cNvSpPr/>
          <p:nvPr/>
        </p:nvSpPr>
        <p:spPr>
          <a:xfrm>
            <a:off x="6496812" y="4965192"/>
            <a:ext cx="566928" cy="566928"/>
          </a:xfrm>
          <a:prstGeom prst="ellipse">
            <a:avLst/>
          </a:prstGeom>
          <a:solidFill>
            <a:srgbClr val="EF4444"/>
          </a:solidFill>
          <a:ln/>
        </p:spPr>
      </p:sp>
      <p:pic>
        <p:nvPicPr>
          <p:cNvPr id="3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9883" y="5118263"/>
            <a:ext cx="260787" cy="260787"/>
          </a:xfrm>
          <a:prstGeom prst="rect">
            <a:avLst/>
          </a:prstGeom>
        </p:spPr>
      </p:pic>
      <p:sp>
        <p:nvSpPr>
          <p:cNvPr id="35" name="Text 27"/>
          <p:cNvSpPr/>
          <p:nvPr/>
        </p:nvSpPr>
        <p:spPr>
          <a:xfrm>
            <a:off x="7191756" y="4855464"/>
            <a:ext cx="426567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Shane Collectibles</a:t>
            </a:r>
            <a:endParaRPr lang="en-US" sz="1450" dirty="0"/>
          </a:p>
        </p:txBody>
      </p:sp>
      <p:sp>
        <p:nvSpPr>
          <p:cNvPr id="36" name="Text 28"/>
          <p:cNvSpPr/>
          <p:nvPr/>
        </p:nvSpPr>
        <p:spPr>
          <a:xfrm>
            <a:off x="7191756" y="5221224"/>
            <a:ext cx="426567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5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Peninsula, City Hall  —  </a:t>
            </a:r>
            <a:pPr indent="0" marL="0">
              <a:buNone/>
            </a:pPr>
            <a:r>
              <a:rPr lang="en-US" sz="11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Trusted Pokemon seller; consignment</a:t>
            </a:r>
            <a:endParaRPr lang="en-US" sz="1150" dirty="0"/>
          </a:p>
        </p:txBody>
      </p:sp>
      <p:sp>
        <p:nvSpPr>
          <p:cNvPr id="37" name="Text 29"/>
          <p:cNvSpPr/>
          <p:nvPr/>
        </p:nvSpPr>
        <p:spPr>
          <a:xfrm>
            <a:off x="548640" y="5989320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i="1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Clusters to scout: Bras Basah Complex · Peninsula / Excelsior (City Hall) · Orchard · Suntec.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20624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300" kern="0" dirty="0">
                <a:solidFill>
                  <a:srgbClr val="EF444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OUR ANGLE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10642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First, the mindset: we are flippers, not fans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48640" y="647395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200" kern="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TCG RESALE PLAYBOOK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10360152" y="6473952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 / 32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548640" y="1627632"/>
            <a:ext cx="11064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never need to learn how to play. Our entire job is to buy a piece of cardboard for less than someone else will pay for it — then make that trade happen cleanly and safely.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548640" y="2606040"/>
            <a:ext cx="2546604" cy="3200400"/>
          </a:xfrm>
          <a:prstGeom prst="roundRect">
            <a:avLst>
              <a:gd name="adj" fmla="val 3232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822960" y="2898648"/>
            <a:ext cx="749808" cy="749808"/>
          </a:xfrm>
          <a:prstGeom prst="ellipse">
            <a:avLst/>
          </a:prstGeom>
          <a:solidFill>
            <a:srgbClr val="EF4444"/>
          </a:solidFill>
          <a:ln/>
        </p:spPr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5408" y="3101096"/>
            <a:ext cx="344912" cy="344912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777240" y="3840480"/>
            <a:ext cx="208940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5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Treat it like inventory</a:t>
            </a:r>
            <a:endParaRPr lang="en-US" sz="1550" dirty="0"/>
          </a:p>
        </p:txBody>
      </p:sp>
      <p:sp>
        <p:nvSpPr>
          <p:cNvPr id="11" name="Text 8"/>
          <p:cNvSpPr/>
          <p:nvPr/>
        </p:nvSpPr>
        <p:spPr>
          <a:xfrm>
            <a:off x="777240" y="4480560"/>
            <a:ext cx="2089404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booster box is stock, not a toy. We buy it to move it, not to open it.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3396996" y="2606040"/>
            <a:ext cx="2546604" cy="3200400"/>
          </a:xfrm>
          <a:prstGeom prst="roundRect">
            <a:avLst>
              <a:gd name="adj" fmla="val 3232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3671316" y="2898648"/>
            <a:ext cx="749808" cy="749808"/>
          </a:xfrm>
          <a:prstGeom prst="ellipse">
            <a:avLst/>
          </a:prstGeom>
          <a:solidFill>
            <a:srgbClr val="1AA0C4"/>
          </a:solidFill>
          <a:ln/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764" y="3101096"/>
            <a:ext cx="344912" cy="344912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3625596" y="3840480"/>
            <a:ext cx="208940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5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buy is the profit</a:t>
            </a:r>
            <a:endParaRPr lang="en-US" sz="1550" dirty="0"/>
          </a:p>
        </p:txBody>
      </p:sp>
      <p:sp>
        <p:nvSpPr>
          <p:cNvPr id="16" name="Text 12"/>
          <p:cNvSpPr/>
          <p:nvPr/>
        </p:nvSpPr>
        <p:spPr>
          <a:xfrm>
            <a:off x="3625596" y="4480560"/>
            <a:ext cx="2089404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make money the moment we buy below market — not when we sell. Patience on the buy.</a:t>
            </a:r>
            <a:endParaRPr lang="en-US" sz="1250" dirty="0"/>
          </a:p>
        </p:txBody>
      </p:sp>
      <p:sp>
        <p:nvSpPr>
          <p:cNvPr id="17" name="Shape 13"/>
          <p:cNvSpPr/>
          <p:nvPr/>
        </p:nvSpPr>
        <p:spPr>
          <a:xfrm>
            <a:off x="6245352" y="2606040"/>
            <a:ext cx="2546604" cy="3200400"/>
          </a:xfrm>
          <a:prstGeom prst="roundRect">
            <a:avLst>
              <a:gd name="adj" fmla="val 3232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6519672" y="2898648"/>
            <a:ext cx="749808" cy="749808"/>
          </a:xfrm>
          <a:prstGeom prst="ellipse">
            <a:avLst/>
          </a:prstGeom>
          <a:solidFill>
            <a:srgbClr val="F5B400"/>
          </a:solidFill>
          <a:ln/>
        </p:spPr>
      </p:sp>
      <p:pic>
        <p:nvPicPr>
          <p:cNvPr id="1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120" y="3101096"/>
            <a:ext cx="344912" cy="344912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6473952" y="3840480"/>
            <a:ext cx="208940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5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Emotion-free</a:t>
            </a:r>
            <a:endParaRPr lang="en-US" sz="1550" dirty="0"/>
          </a:p>
        </p:txBody>
      </p:sp>
      <p:sp>
        <p:nvSpPr>
          <p:cNvPr id="21" name="Text 16"/>
          <p:cNvSpPr/>
          <p:nvPr/>
        </p:nvSpPr>
        <p:spPr>
          <a:xfrm>
            <a:off x="6473952" y="4480560"/>
            <a:ext cx="2089404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favourite characters, no 'cool' cards. Only what sells and at what margin.</a:t>
            </a:r>
            <a:endParaRPr lang="en-US" sz="1250" dirty="0"/>
          </a:p>
        </p:txBody>
      </p:sp>
      <p:sp>
        <p:nvSpPr>
          <p:cNvPr id="22" name="Shape 17"/>
          <p:cNvSpPr/>
          <p:nvPr/>
        </p:nvSpPr>
        <p:spPr>
          <a:xfrm>
            <a:off x="9093708" y="2606040"/>
            <a:ext cx="2546604" cy="3200400"/>
          </a:xfrm>
          <a:prstGeom prst="roundRect">
            <a:avLst>
              <a:gd name="adj" fmla="val 3232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23" name="Shape 18"/>
          <p:cNvSpPr/>
          <p:nvPr/>
        </p:nvSpPr>
        <p:spPr>
          <a:xfrm>
            <a:off x="9368028" y="2898648"/>
            <a:ext cx="749808" cy="749808"/>
          </a:xfrm>
          <a:prstGeom prst="ellipse">
            <a:avLst/>
          </a:prstGeom>
          <a:solidFill>
            <a:srgbClr val="1FA463"/>
          </a:solidFill>
          <a:ln/>
        </p:spPr>
      </p:sp>
      <p:pic>
        <p:nvPicPr>
          <p:cNvPr id="2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0476" y="3101096"/>
            <a:ext cx="344912" cy="344912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9322308" y="3840480"/>
            <a:ext cx="208940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5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Small bets, repeat</a:t>
            </a:r>
            <a:endParaRPr lang="en-US" sz="1550" dirty="0"/>
          </a:p>
        </p:txBody>
      </p:sp>
      <p:sp>
        <p:nvSpPr>
          <p:cNvPr id="26" name="Text 20"/>
          <p:cNvSpPr/>
          <p:nvPr/>
        </p:nvSpPr>
        <p:spPr>
          <a:xfrm>
            <a:off x="9322308" y="4480560"/>
            <a:ext cx="2089404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Many small, safe flips beat one big gamble. We compound, we don't punt.</a:t>
            </a:r>
            <a:endParaRPr lang="en-US" sz="1250" dirty="0"/>
          </a:p>
        </p:txBody>
      </p:sp>
      <p:sp>
        <p:nvSpPr>
          <p:cNvPr id="27" name="Text 21"/>
          <p:cNvSpPr/>
          <p:nvPr/>
        </p:nvSpPr>
        <p:spPr>
          <a:xfrm>
            <a:off x="548640" y="5943600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i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Golden rule: we are merchants. The cards are just the thing that happens to be selling right now.</a:t>
            </a:r>
            <a:endParaRPr lang="en-US" sz="12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20624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300" kern="0" dirty="0">
                <a:solidFill>
                  <a:srgbClr val="F5B40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SOURCING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10642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Pre-orders &amp; allocations: the real edge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48640" y="647395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200" kern="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TCG RESALE PLAYBOOK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10360152" y="6473952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 / 32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548640" y="1627632"/>
            <a:ext cx="11064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can't open a distributor account as small sellers — so we get product at retail by reserving early. The cheaper we buy, the more we make. Full stop.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548640" y="2606040"/>
            <a:ext cx="2546604" cy="3200400"/>
          </a:xfrm>
          <a:prstGeom prst="roundRect">
            <a:avLst>
              <a:gd name="adj" fmla="val 3232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822960" y="2898648"/>
            <a:ext cx="749808" cy="749808"/>
          </a:xfrm>
          <a:prstGeom prst="ellipse">
            <a:avLst/>
          </a:prstGeom>
          <a:solidFill>
            <a:srgbClr val="EF4444"/>
          </a:solidFill>
          <a:ln/>
        </p:spPr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5408" y="3101096"/>
            <a:ext cx="344912" cy="344912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777240" y="3840480"/>
            <a:ext cx="2089404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Reserve early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777240" y="4434840"/>
            <a:ext cx="2089404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Pre-order windows open months ahead. Lock allocation before hype lifts the price.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3396996" y="2606040"/>
            <a:ext cx="2546604" cy="3200400"/>
          </a:xfrm>
          <a:prstGeom prst="roundRect">
            <a:avLst>
              <a:gd name="adj" fmla="val 3232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3671316" y="2898648"/>
            <a:ext cx="749808" cy="749808"/>
          </a:xfrm>
          <a:prstGeom prst="ellipse">
            <a:avLst/>
          </a:prstGeom>
          <a:solidFill>
            <a:srgbClr val="1AA0C4"/>
          </a:solidFill>
          <a:ln/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764" y="3101096"/>
            <a:ext cx="344912" cy="344912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3625596" y="3840480"/>
            <a:ext cx="2089404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Spread across shops</a:t>
            </a:r>
            <a:endParaRPr lang="en-US" sz="1500" dirty="0"/>
          </a:p>
        </p:txBody>
      </p:sp>
      <p:sp>
        <p:nvSpPr>
          <p:cNvPr id="16" name="Text 12"/>
          <p:cNvSpPr/>
          <p:nvPr/>
        </p:nvSpPr>
        <p:spPr>
          <a:xfrm>
            <a:off x="3625596" y="4434840"/>
            <a:ext cx="2089404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shop gets limited stock. Build relationships at several to grow our quota.</a:t>
            </a:r>
            <a:endParaRPr lang="en-US" sz="1250" dirty="0"/>
          </a:p>
        </p:txBody>
      </p:sp>
      <p:sp>
        <p:nvSpPr>
          <p:cNvPr id="17" name="Shape 13"/>
          <p:cNvSpPr/>
          <p:nvPr/>
        </p:nvSpPr>
        <p:spPr>
          <a:xfrm>
            <a:off x="6245352" y="2606040"/>
            <a:ext cx="2546604" cy="3200400"/>
          </a:xfrm>
          <a:prstGeom prst="roundRect">
            <a:avLst>
              <a:gd name="adj" fmla="val 3232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6519672" y="2898648"/>
            <a:ext cx="749808" cy="749808"/>
          </a:xfrm>
          <a:prstGeom prst="ellipse">
            <a:avLst/>
          </a:prstGeom>
          <a:solidFill>
            <a:srgbClr val="F5B400"/>
          </a:solidFill>
          <a:ln/>
        </p:spPr>
      </p:sp>
      <p:pic>
        <p:nvPicPr>
          <p:cNvPr id="1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120" y="3101096"/>
            <a:ext cx="344912" cy="344912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6473952" y="3840480"/>
            <a:ext cx="2089404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Buy at MSRP</a:t>
            </a:r>
            <a:endParaRPr lang="en-US" sz="1500" dirty="0"/>
          </a:p>
        </p:txBody>
      </p:sp>
      <p:sp>
        <p:nvSpPr>
          <p:cNvPr id="21" name="Text 16"/>
          <p:cNvSpPr/>
          <p:nvPr/>
        </p:nvSpPr>
        <p:spPr>
          <a:xfrm>
            <a:off x="6473952" y="4434840"/>
            <a:ext cx="2089404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Retail price is the anchor. Paying a scalper's markup kills the margin before we start.</a:t>
            </a:r>
            <a:endParaRPr lang="en-US" sz="1250" dirty="0"/>
          </a:p>
        </p:txBody>
      </p:sp>
      <p:sp>
        <p:nvSpPr>
          <p:cNvPr id="22" name="Shape 17"/>
          <p:cNvSpPr/>
          <p:nvPr/>
        </p:nvSpPr>
        <p:spPr>
          <a:xfrm>
            <a:off x="9093708" y="2606040"/>
            <a:ext cx="2546604" cy="3200400"/>
          </a:xfrm>
          <a:prstGeom prst="roundRect">
            <a:avLst>
              <a:gd name="adj" fmla="val 3232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23" name="Shape 18"/>
          <p:cNvSpPr/>
          <p:nvPr/>
        </p:nvSpPr>
        <p:spPr>
          <a:xfrm>
            <a:off x="9368028" y="2898648"/>
            <a:ext cx="749808" cy="749808"/>
          </a:xfrm>
          <a:prstGeom prst="ellipse">
            <a:avLst/>
          </a:prstGeom>
          <a:solidFill>
            <a:srgbClr val="1FA463"/>
          </a:solidFill>
          <a:ln/>
        </p:spPr>
      </p:sp>
      <p:pic>
        <p:nvPicPr>
          <p:cNvPr id="2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0476" y="3101096"/>
            <a:ext cx="344912" cy="344912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9322308" y="3840480"/>
            <a:ext cx="2089404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Don't over-commit</a:t>
            </a:r>
            <a:endParaRPr lang="en-US" sz="1500" dirty="0"/>
          </a:p>
        </p:txBody>
      </p:sp>
      <p:sp>
        <p:nvSpPr>
          <p:cNvPr id="26" name="Text 20"/>
          <p:cNvSpPr/>
          <p:nvPr/>
        </p:nvSpPr>
        <p:spPr>
          <a:xfrm>
            <a:off x="9322308" y="4434840"/>
            <a:ext cx="2089404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Reserve what we can sell. Unsold stock at release ties up cash we need to move.</a:t>
            </a:r>
            <a:endParaRPr lang="en-US" sz="1250" dirty="0"/>
          </a:p>
        </p:txBody>
      </p:sp>
      <p:sp>
        <p:nvSpPr>
          <p:cNvPr id="27" name="Text 21"/>
          <p:cNvSpPr/>
          <p:nvPr/>
        </p:nvSpPr>
        <p:spPr>
          <a:xfrm>
            <a:off x="548640" y="5989320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Shops with confirmed-allocation pre-orders: DX Collection, SC Collection, P-Rex Hobby, Game Academia, Cardboard Collectible.</a:t>
            </a:r>
            <a:endParaRPr lang="en-US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20624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300" kern="0" dirty="0">
                <a:solidFill>
                  <a:srgbClr val="1AA0C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SOURCING · IMPORTS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10642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Buying from Japan &amp; the US (and the tax)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48640" y="647395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200" kern="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TCG RESALE PLAYBOOK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10360152" y="6473952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21 / 32</a:t>
            </a:r>
            <a:endParaRPr lang="en-US" sz="800" dirty="0"/>
          </a:p>
        </p:txBody>
      </p:sp>
      <p:sp>
        <p:nvSpPr>
          <p:cNvPr id="6" name="Shape 4"/>
          <p:cNvSpPr/>
          <p:nvPr/>
        </p:nvSpPr>
        <p:spPr>
          <a:xfrm>
            <a:off x="548640" y="1783080"/>
            <a:ext cx="6583680" cy="1298448"/>
          </a:xfrm>
          <a:prstGeom prst="roundRect">
            <a:avLst>
              <a:gd name="adj" fmla="val 5634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804672" y="2075688"/>
            <a:ext cx="713232" cy="713232"/>
          </a:xfrm>
          <a:prstGeom prst="ellipse">
            <a:avLst/>
          </a:prstGeom>
          <a:solidFill>
            <a:srgbClr val="1AA0C4"/>
          </a:solidFill>
          <a:ln/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7245" y="2268261"/>
            <a:ext cx="328087" cy="328087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691640" y="1965960"/>
            <a:ext cx="5257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Pokemon Center JP doesn't ship here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1691640" y="2368296"/>
            <a:ext cx="52120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a proxy/forwarder — Buyee, Buy&amp;Ship or forward2me. Proxy fees from ~6% of value, plus freight.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548640" y="3200400"/>
            <a:ext cx="6583680" cy="1298448"/>
          </a:xfrm>
          <a:prstGeom prst="roundRect">
            <a:avLst>
              <a:gd name="adj" fmla="val 5634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804672" y="3493008"/>
            <a:ext cx="713232" cy="713232"/>
          </a:xfrm>
          <a:prstGeom prst="ellipse">
            <a:avLst/>
          </a:prstGeom>
          <a:solidFill>
            <a:srgbClr val="1AA0C4"/>
          </a:solidFill>
          <a:ln/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45" y="3685581"/>
            <a:ext cx="328087" cy="328087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691640" y="3383280"/>
            <a:ext cx="5257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Importing from the US</a:t>
            </a:r>
            <a:endParaRPr lang="en-US" sz="1500" dirty="0"/>
          </a:p>
        </p:txBody>
      </p:sp>
      <p:sp>
        <p:nvSpPr>
          <p:cNvPr id="15" name="Text 11"/>
          <p:cNvSpPr/>
          <p:nvPr/>
        </p:nvSpPr>
        <p:spPr>
          <a:xfrm>
            <a:off x="1691640" y="3785616"/>
            <a:ext cx="52120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Viable for sealed &amp; graded singles when the SGD gap beats the shipping cost. Always price it landed, not sticker.</a:t>
            </a:r>
            <a:endParaRPr lang="en-US" sz="1200" dirty="0"/>
          </a:p>
        </p:txBody>
      </p:sp>
      <p:sp>
        <p:nvSpPr>
          <p:cNvPr id="16" name="Shape 12"/>
          <p:cNvSpPr/>
          <p:nvPr/>
        </p:nvSpPr>
        <p:spPr>
          <a:xfrm>
            <a:off x="548640" y="4617720"/>
            <a:ext cx="6583680" cy="1298448"/>
          </a:xfrm>
          <a:prstGeom prst="roundRect">
            <a:avLst>
              <a:gd name="adj" fmla="val 5634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7" name="Shape 13"/>
          <p:cNvSpPr/>
          <p:nvPr/>
        </p:nvSpPr>
        <p:spPr>
          <a:xfrm>
            <a:off x="804672" y="4910328"/>
            <a:ext cx="713232" cy="713232"/>
          </a:xfrm>
          <a:prstGeom prst="ellipse">
            <a:avLst/>
          </a:prstGeom>
          <a:solidFill>
            <a:srgbClr val="1AA0C4"/>
          </a:solidFill>
          <a:ln/>
        </p:spPr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45" y="5102901"/>
            <a:ext cx="328087" cy="328087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1691640" y="4800600"/>
            <a:ext cx="5257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Why bother importing</a:t>
            </a:r>
            <a:endParaRPr lang="en-US" sz="1500" dirty="0"/>
          </a:p>
        </p:txBody>
      </p:sp>
      <p:sp>
        <p:nvSpPr>
          <p:cNvPr id="20" name="Text 15"/>
          <p:cNvSpPr/>
          <p:nvPr/>
        </p:nvSpPr>
        <p:spPr>
          <a:xfrm>
            <a:off x="1691640" y="5202936"/>
            <a:ext cx="52120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Access to JP-only product and chase singles the local market hasn't priced in yet.</a:t>
            </a:r>
            <a:endParaRPr lang="en-US" sz="1200" dirty="0"/>
          </a:p>
        </p:txBody>
      </p:sp>
      <p:sp>
        <p:nvSpPr>
          <p:cNvPr id="21" name="Shape 16"/>
          <p:cNvSpPr/>
          <p:nvPr/>
        </p:nvSpPr>
        <p:spPr>
          <a:xfrm>
            <a:off x="7406640" y="1783080"/>
            <a:ext cx="4233672" cy="4041648"/>
          </a:xfrm>
          <a:prstGeom prst="roundRect">
            <a:avLst>
              <a:gd name="adj" fmla="val 2036"/>
            </a:avLst>
          </a:prstGeom>
          <a:solidFill>
            <a:srgbClr val="121A33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22" name="Shape 17"/>
          <p:cNvSpPr/>
          <p:nvPr/>
        </p:nvSpPr>
        <p:spPr>
          <a:xfrm>
            <a:off x="7772400" y="2093976"/>
            <a:ext cx="603504" cy="603504"/>
          </a:xfrm>
          <a:prstGeom prst="ellipse">
            <a:avLst/>
          </a:prstGeom>
          <a:solidFill>
            <a:srgbClr val="F5B400"/>
          </a:solidFill>
          <a:ln/>
        </p:spPr>
      </p:sp>
      <p:pic>
        <p:nvPicPr>
          <p:cNvPr id="2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346" y="2256922"/>
            <a:ext cx="277612" cy="277612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8503920" y="2185416"/>
            <a:ext cx="295351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spc="100" kern="0" dirty="0">
                <a:solidFill>
                  <a:srgbClr val="F5B40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GST CATCH</a:t>
            </a:r>
            <a:endParaRPr lang="en-US" sz="1400" dirty="0"/>
          </a:p>
        </p:txBody>
      </p:sp>
      <p:sp>
        <p:nvSpPr>
          <p:cNvPr id="25" name="Text 19"/>
          <p:cNvSpPr/>
          <p:nvPr/>
        </p:nvSpPr>
        <p:spPr>
          <a:xfrm>
            <a:off x="7772400" y="2880360"/>
            <a:ext cx="3502152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2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9%</a:t>
            </a:r>
            <a:endParaRPr lang="en-US" sz="5200" dirty="0"/>
          </a:p>
        </p:txBody>
      </p:sp>
      <p:sp>
        <p:nvSpPr>
          <p:cNvPr id="26" name="Text 20"/>
          <p:cNvSpPr/>
          <p:nvPr/>
        </p:nvSpPr>
        <p:spPr>
          <a:xfrm>
            <a:off x="7772400" y="3703320"/>
            <a:ext cx="350215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C9D4E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Singapore GST in 2026 — now applies to imported low-value goods too.</a:t>
            </a:r>
            <a:endParaRPr lang="en-US" sz="1250" dirty="0"/>
          </a:p>
        </p:txBody>
      </p:sp>
      <p:sp>
        <p:nvSpPr>
          <p:cNvPr id="27" name="Text 21"/>
          <p:cNvSpPr/>
          <p:nvPr/>
        </p:nvSpPr>
        <p:spPr>
          <a:xfrm>
            <a:off x="7772400" y="4297680"/>
            <a:ext cx="3502152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50" b="1" dirty="0">
                <a:solidFill>
                  <a:srgbClr val="F5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Old myth: </a:t>
            </a:r>
            <a:pPr indent="0" marL="0">
              <a:buNone/>
            </a:pPr>
            <a:r>
              <a:rPr lang="en-US" sz="1150" dirty="0">
                <a:solidFill>
                  <a:srgbClr val="DCE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'under S$400 = tax-free'. That's gone — the Low-Value Goods rule means GST applies on small imports. Factor 9% into every landed cost, and verify current IRAS / Singapore Customs rules.</a:t>
            </a:r>
            <a:endParaRPr lang="en-US" sz="115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20624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300" kern="0" dirty="0">
                <a:solidFill>
                  <a:srgbClr val="EF444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SOURCING · PROTECT THE BUY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10642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Spotting fakes &amp; avoiding bad buys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48640" y="647395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200" kern="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TCG RESALE PLAYBOOK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10360152" y="6473952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22 / 32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548640" y="1627632"/>
            <a:ext cx="110642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Counterfeits jumped 45%+ in 2025 — Charizard, Pikachu and friends are the most-faked. A bad buy wipes out several good flips.</a:t>
            </a:r>
            <a:endParaRPr lang="en-US" sz="1350" dirty="0"/>
          </a:p>
        </p:txBody>
      </p:sp>
      <p:sp>
        <p:nvSpPr>
          <p:cNvPr id="7" name="Shape 5"/>
          <p:cNvSpPr/>
          <p:nvPr/>
        </p:nvSpPr>
        <p:spPr>
          <a:xfrm>
            <a:off x="548640" y="2331720"/>
            <a:ext cx="5358384" cy="3246120"/>
          </a:xfrm>
          <a:prstGeom prst="roundRect">
            <a:avLst>
              <a:gd name="adj" fmla="val 2535"/>
            </a:avLst>
          </a:prstGeom>
          <a:solidFill>
            <a:srgbClr val="FBE9E9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841248" y="2606040"/>
            <a:ext cx="640080" cy="640080"/>
          </a:xfrm>
          <a:prstGeom prst="ellipse">
            <a:avLst/>
          </a:prstGeom>
          <a:solidFill>
            <a:srgbClr val="EF4444"/>
          </a:solidFill>
          <a:ln/>
        </p:spPr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4070" y="2778862"/>
            <a:ext cx="294437" cy="294437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645920" y="2642616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EF444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Red flags</a:t>
            </a:r>
            <a:endParaRPr lang="en-US" sz="1700" dirty="0"/>
          </a:p>
        </p:txBody>
      </p:sp>
      <p:sp>
        <p:nvSpPr>
          <p:cNvPr id="11" name="Text 8"/>
          <p:cNvSpPr/>
          <p:nvPr/>
        </p:nvSpPr>
        <p:spPr>
          <a:xfrm>
            <a:off x="914400" y="3383280"/>
            <a:ext cx="466344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25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Price too good to be true</a:t>
            </a:r>
            <a:endParaRPr lang="en-US" sz="125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25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Fuzzy logos, off colours, weak foil</a:t>
            </a:r>
            <a:endParaRPr lang="en-US" sz="125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25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Wrong card count or off-centre print</a:t>
            </a:r>
            <a:endParaRPr lang="en-US" sz="125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25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Resealed-looking shrink wrap</a:t>
            </a:r>
            <a:endParaRPr lang="en-US" sz="125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25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Bulk 'mystery' lots from unknown sellers</a:t>
            </a:r>
            <a:endParaRPr lang="en-US" sz="125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25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Sellers pushing you off-platform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6272784" y="2331720"/>
            <a:ext cx="5367528" cy="3246120"/>
          </a:xfrm>
          <a:prstGeom prst="roundRect">
            <a:avLst>
              <a:gd name="adj" fmla="val 2535"/>
            </a:avLst>
          </a:prstGeom>
          <a:solidFill>
            <a:srgbClr val="E6F6E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6565392" y="2606040"/>
            <a:ext cx="640080" cy="640080"/>
          </a:xfrm>
          <a:prstGeom prst="ellipse">
            <a:avLst/>
          </a:prstGeom>
          <a:solidFill>
            <a:srgbClr val="1FA463"/>
          </a:solidFill>
          <a:ln/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214" y="2778862"/>
            <a:ext cx="294437" cy="294437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7370064" y="2642616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1FA4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Buy safe</a:t>
            </a:r>
            <a:endParaRPr lang="en-US" sz="1700" dirty="0"/>
          </a:p>
        </p:txBody>
      </p:sp>
      <p:sp>
        <p:nvSpPr>
          <p:cNvPr id="16" name="Text 12"/>
          <p:cNvSpPr/>
          <p:nvPr/>
        </p:nvSpPr>
        <p:spPr>
          <a:xfrm>
            <a:off x="6638544" y="3383280"/>
            <a:ext cx="466344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25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Buy sealed from reputable shops</a:t>
            </a:r>
            <a:endParaRPr lang="en-US" sz="125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25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Prefer factory-sealed over loose packs</a:t>
            </a:r>
            <a:endParaRPr lang="en-US" sz="125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25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 weight, texture &amp; set symbols</a:t>
            </a:r>
            <a:endParaRPr lang="en-US" sz="125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25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high-value singles, buy graded</a:t>
            </a:r>
            <a:endParaRPr lang="en-US" sz="125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25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shops with card scanners/authentication</a:t>
            </a:r>
            <a:endParaRPr lang="en-US" sz="125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25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unsure — walk away</a:t>
            </a:r>
            <a:endParaRPr lang="en-US" sz="125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20624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300" kern="0" dirty="0">
                <a:solidFill>
                  <a:srgbClr val="1FA4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SELLING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10642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Where we sell in Singapore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48640" y="647395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200" kern="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TCG RESALE PLAYBOOK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10360152" y="6473952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23 / 32</a:t>
            </a:r>
            <a:endParaRPr lang="en-US" sz="800" dirty="0"/>
          </a:p>
        </p:txBody>
      </p:sp>
      <p:sp>
        <p:nvSpPr>
          <p:cNvPr id="6" name="Shape 4"/>
          <p:cNvSpPr/>
          <p:nvPr/>
        </p:nvSpPr>
        <p:spPr>
          <a:xfrm>
            <a:off x="548640" y="1783080"/>
            <a:ext cx="5362956" cy="1965960"/>
          </a:xfrm>
          <a:prstGeom prst="roundRect">
            <a:avLst>
              <a:gd name="adj" fmla="val 4186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841248" y="2075688"/>
            <a:ext cx="749808" cy="749808"/>
          </a:xfrm>
          <a:prstGeom prst="ellipse">
            <a:avLst/>
          </a:prstGeom>
          <a:solidFill>
            <a:srgbClr val="1FA463"/>
          </a:solidFill>
          <a:ln/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696" y="2278136"/>
            <a:ext cx="344912" cy="344912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783080" y="2093976"/>
            <a:ext cx="394563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Carousell</a:t>
            </a:r>
            <a:endParaRPr lang="en-US" sz="1650" dirty="0"/>
          </a:p>
        </p:txBody>
      </p:sp>
      <p:sp>
        <p:nvSpPr>
          <p:cNvPr id="10" name="Text 7"/>
          <p:cNvSpPr/>
          <p:nvPr/>
        </p:nvSpPr>
        <p:spPr>
          <a:xfrm>
            <a:off x="859536" y="2862072"/>
            <a:ext cx="474116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dominant SG resale app. Free to list, meetup culture, PayNow on the spot. Our main channel for local flips.</a:t>
            </a:r>
            <a:endParaRPr lang="en-US" sz="1250" dirty="0"/>
          </a:p>
        </p:txBody>
      </p:sp>
      <p:sp>
        <p:nvSpPr>
          <p:cNvPr id="11" name="Shape 8"/>
          <p:cNvSpPr/>
          <p:nvPr/>
        </p:nvSpPr>
        <p:spPr>
          <a:xfrm>
            <a:off x="6277356" y="1783080"/>
            <a:ext cx="5362956" cy="1965960"/>
          </a:xfrm>
          <a:prstGeom prst="roundRect">
            <a:avLst>
              <a:gd name="adj" fmla="val 4186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6569964" y="2075688"/>
            <a:ext cx="749808" cy="749808"/>
          </a:xfrm>
          <a:prstGeom prst="ellipse">
            <a:avLst/>
          </a:prstGeom>
          <a:solidFill>
            <a:srgbClr val="1AA0C4"/>
          </a:solidFill>
          <a:ln/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412" y="2278136"/>
            <a:ext cx="344912" cy="344912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7511796" y="2093976"/>
            <a:ext cx="394563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Shopee SG</a:t>
            </a:r>
            <a:endParaRPr lang="en-US" sz="1650" dirty="0"/>
          </a:p>
        </p:txBody>
      </p:sp>
      <p:sp>
        <p:nvSpPr>
          <p:cNvPr id="15" name="Text 11"/>
          <p:cNvSpPr/>
          <p:nvPr/>
        </p:nvSpPr>
        <p:spPr>
          <a:xfrm>
            <a:off x="6588252" y="2862072"/>
            <a:ext cx="474116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Good for volume &amp; sealed. Proper seller account + shipping; fees stack (see next slide).</a:t>
            </a:r>
            <a:endParaRPr lang="en-US" sz="1250" dirty="0"/>
          </a:p>
        </p:txBody>
      </p:sp>
      <p:sp>
        <p:nvSpPr>
          <p:cNvPr id="16" name="Shape 12"/>
          <p:cNvSpPr/>
          <p:nvPr/>
        </p:nvSpPr>
        <p:spPr>
          <a:xfrm>
            <a:off x="548640" y="4023360"/>
            <a:ext cx="5362956" cy="1965960"/>
          </a:xfrm>
          <a:prstGeom prst="roundRect">
            <a:avLst>
              <a:gd name="adj" fmla="val 4186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7" name="Shape 13"/>
          <p:cNvSpPr/>
          <p:nvPr/>
        </p:nvSpPr>
        <p:spPr>
          <a:xfrm>
            <a:off x="841248" y="4315968"/>
            <a:ext cx="749808" cy="749808"/>
          </a:xfrm>
          <a:prstGeom prst="ellipse">
            <a:avLst/>
          </a:prstGeom>
          <a:solidFill>
            <a:srgbClr val="7C5CFC"/>
          </a:solidFill>
          <a:ln/>
        </p:spPr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96" y="4518416"/>
            <a:ext cx="344912" cy="344912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1783080" y="4334256"/>
            <a:ext cx="394563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Facebook &amp; Telegram groups</a:t>
            </a:r>
            <a:endParaRPr lang="en-US" sz="1650" dirty="0"/>
          </a:p>
        </p:txBody>
      </p:sp>
      <p:sp>
        <p:nvSpPr>
          <p:cNvPr id="20" name="Text 15"/>
          <p:cNvSpPr/>
          <p:nvPr/>
        </p:nvSpPr>
        <p:spPr>
          <a:xfrm>
            <a:off x="859536" y="5102352"/>
            <a:ext cx="474116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Active SG buy/sell/trade communities. Fast, peer-to-peer — but no buyer protection, so reputation matters.</a:t>
            </a:r>
            <a:endParaRPr lang="en-US" sz="1250" dirty="0"/>
          </a:p>
        </p:txBody>
      </p:sp>
      <p:sp>
        <p:nvSpPr>
          <p:cNvPr id="21" name="Shape 16"/>
          <p:cNvSpPr/>
          <p:nvPr/>
        </p:nvSpPr>
        <p:spPr>
          <a:xfrm>
            <a:off x="6277356" y="4023360"/>
            <a:ext cx="5362956" cy="1965960"/>
          </a:xfrm>
          <a:prstGeom prst="roundRect">
            <a:avLst>
              <a:gd name="adj" fmla="val 4186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22" name="Shape 17"/>
          <p:cNvSpPr/>
          <p:nvPr/>
        </p:nvSpPr>
        <p:spPr>
          <a:xfrm>
            <a:off x="6569964" y="4315968"/>
            <a:ext cx="749808" cy="749808"/>
          </a:xfrm>
          <a:prstGeom prst="ellipse">
            <a:avLst/>
          </a:prstGeom>
          <a:solidFill>
            <a:srgbClr val="EF4444"/>
          </a:solidFill>
          <a:ln/>
        </p:spPr>
      </p:sp>
      <p:pic>
        <p:nvPicPr>
          <p:cNvPr id="2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412" y="4518416"/>
            <a:ext cx="344912" cy="344912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7511796" y="4334256"/>
            <a:ext cx="394563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eBay (international)</a:t>
            </a:r>
            <a:endParaRPr lang="en-US" sz="1650" dirty="0"/>
          </a:p>
        </p:txBody>
      </p:sp>
      <p:sp>
        <p:nvSpPr>
          <p:cNvPr id="25" name="Text 19"/>
          <p:cNvSpPr/>
          <p:nvPr/>
        </p:nvSpPr>
        <p:spPr>
          <a:xfrm>
            <a:off x="6588252" y="5102352"/>
            <a:ext cx="474116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Reserve for premium / graded cards where the global buyer pool justifies ~13-15% fees.</a:t>
            </a:r>
            <a:endParaRPr lang="en-US" sz="1250" dirty="0"/>
          </a:p>
        </p:txBody>
      </p:sp>
      <p:sp>
        <p:nvSpPr>
          <p:cNvPr id="26" name="Text 20"/>
          <p:cNvSpPr/>
          <p:nvPr/>
        </p:nvSpPr>
        <p:spPr>
          <a:xfrm>
            <a:off x="548640" y="5989320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Also: local shop buyback / consignment for instant cash — fast liquidity at a below-market price.</a:t>
            </a:r>
            <a:endParaRPr lang="en-US" sz="125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20624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300" kern="0" dirty="0">
                <a:solidFill>
                  <a:srgbClr val="1FA4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SELLING · ECONOMICS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10642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each channel costs us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48640" y="647395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200" kern="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TCG RESALE PLAYBOOK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10360152" y="6473952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24 / 32</a:t>
            </a:r>
            <a:endParaRPr lang="en-US" sz="800" dirty="0"/>
          </a:p>
        </p:txBody>
      </p:sp>
      <p:graphicFrame>
        <p:nvGraphicFramePr>
          <p:cNvPr id="2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48640" y="1874520"/>
          <a:ext cx="11091672" cy="914400"/>
        </p:xfrm>
        <a:graphic>
          <a:graphicData uri="http://schemas.openxmlformats.org/drawingml/2006/table">
            <a:tbl>
              <a:tblPr/>
              <a:tblGrid>
                <a:gridCol w="3200400"/>
                <a:gridCol w="4572000"/>
                <a:gridCol w="3319272"/>
              </a:tblGrid>
              <a:tr h="50292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Channel</a:t>
                      </a:r>
                      <a:endParaRPr lang="en-US" sz="13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1A33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Approx. seller cost</a:t>
                      </a:r>
                      <a:endParaRPr lang="en-US" sz="13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1A33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Best for</a:t>
                      </a:r>
                      <a:endParaRPr lang="en-US" sz="13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1A33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50" dirty="0">
                          <a:solidFill>
                            <a:srgbClr val="1C254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Carousell (personal, meetup)</a:t>
                      </a:r>
                      <a:endParaRPr lang="en-US" sz="12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50" dirty="0">
                          <a:solidFill>
                            <a:srgbClr val="1C254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~0%  (Buy-button ~4.5% in video gaming)</a:t>
                      </a:r>
                      <a:endParaRPr lang="en-US" sz="12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50" dirty="0">
                          <a:solidFill>
                            <a:srgbClr val="1C254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Local, higher-value, fast cash</a:t>
                      </a:r>
                      <a:endParaRPr lang="en-US" sz="12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C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50" dirty="0">
                          <a:solidFill>
                            <a:srgbClr val="1C254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Shopee SG</a:t>
                      </a:r>
                      <a:endParaRPr lang="en-US" sz="12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50" dirty="0">
                          <a:solidFill>
                            <a:srgbClr val="1C254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~2-6% comm + 2.18% txn + 5% support (2026)</a:t>
                      </a:r>
                      <a:endParaRPr lang="en-US" sz="12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50" dirty="0">
                          <a:solidFill>
                            <a:srgbClr val="1C254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Volume &amp; sealed product</a:t>
                      </a:r>
                      <a:endParaRPr lang="en-US" sz="12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B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50" dirty="0">
                          <a:solidFill>
                            <a:srgbClr val="1C254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eBay (international)</a:t>
                      </a:r>
                      <a:endParaRPr lang="en-US" sz="12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50" dirty="0">
                          <a:solidFill>
                            <a:srgbClr val="1C254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~13-15% all-in (fees + intl + per-order)</a:t>
                      </a:r>
                      <a:endParaRPr lang="en-US" sz="12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50" dirty="0">
                          <a:solidFill>
                            <a:srgbClr val="1C254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Premium / graded, global buyers</a:t>
                      </a:r>
                      <a:endParaRPr lang="en-US" sz="12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C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50" dirty="0">
                          <a:solidFill>
                            <a:srgbClr val="1C254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Local shop / consignment</a:t>
                      </a:r>
                      <a:endParaRPr lang="en-US" sz="12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50" dirty="0">
                          <a:solidFill>
                            <a:srgbClr val="1C254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Below-market buyback or a consignment cut</a:t>
                      </a:r>
                      <a:endParaRPr lang="en-US" sz="12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50" dirty="0">
                          <a:solidFill>
                            <a:srgbClr val="1C254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Instant liquidity</a:t>
                      </a:r>
                      <a:endParaRPr lang="en-US" sz="12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B"/>
                    </a:solidFill>
                  </a:tcPr>
                </a:tc>
              </a:tr>
            </a:tbl>
          </a:graphicData>
        </a:graphic>
      </p:graphicFrame>
      <p:sp>
        <p:nvSpPr>
          <p:cNvPr id="7" name="Shape 4"/>
          <p:cNvSpPr/>
          <p:nvPr/>
        </p:nvSpPr>
        <p:spPr>
          <a:xfrm>
            <a:off x="548640" y="5486400"/>
            <a:ext cx="11091672" cy="713232"/>
          </a:xfrm>
          <a:prstGeom prst="roundRect">
            <a:avLst>
              <a:gd name="adj" fmla="val 10256"/>
            </a:avLst>
          </a:prstGeom>
          <a:solidFill>
            <a:srgbClr val="FFF6E0"/>
          </a:solidFill>
          <a:ln/>
        </p:spPr>
      </p:sp>
      <p:sp>
        <p:nvSpPr>
          <p:cNvPr id="8" name="Shape 5"/>
          <p:cNvSpPr/>
          <p:nvPr/>
        </p:nvSpPr>
        <p:spPr>
          <a:xfrm>
            <a:off x="749808" y="5605272"/>
            <a:ext cx="475488" cy="475488"/>
          </a:xfrm>
          <a:prstGeom prst="ellipse">
            <a:avLst/>
          </a:prstGeom>
          <a:solidFill>
            <a:srgbClr val="F5B400"/>
          </a:solidFill>
          <a:ln/>
        </p:spPr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8190" y="5733654"/>
            <a:ext cx="218724" cy="218724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417320" y="5486400"/>
            <a:ext cx="100584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B886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Fees change often.  </a:t>
            </a:r>
            <a:pPr indent="0" marL="0">
              <a:buNone/>
            </a:pPr>
            <a:r>
              <a:rPr lang="en-US" sz="120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These are 2026 approximations — always confirm the current rate before you price a sale.</a:t>
            </a:r>
            <a:endParaRPr lang="en-US" sz="1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20624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300" kern="0" dirty="0">
                <a:solidFill>
                  <a:srgbClr val="EF444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SELLING · STAY SAFE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10642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Scam-proofing every deal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48640" y="647395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200" kern="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TCG RESALE PLAYBOOK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10360152" y="6473952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 / 32</a:t>
            </a:r>
            <a:endParaRPr lang="en-US" sz="800" dirty="0"/>
          </a:p>
        </p:txBody>
      </p:sp>
      <p:sp>
        <p:nvSpPr>
          <p:cNvPr id="6" name="Shape 4"/>
          <p:cNvSpPr/>
          <p:nvPr/>
        </p:nvSpPr>
        <p:spPr>
          <a:xfrm>
            <a:off x="548640" y="1783080"/>
            <a:ext cx="5362956" cy="1965960"/>
          </a:xfrm>
          <a:prstGeom prst="roundRect">
            <a:avLst>
              <a:gd name="adj" fmla="val 4186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841248" y="2075688"/>
            <a:ext cx="749808" cy="749808"/>
          </a:xfrm>
          <a:prstGeom prst="ellipse">
            <a:avLst/>
          </a:prstGeom>
          <a:solidFill>
            <a:srgbClr val="EF4444"/>
          </a:solidFill>
          <a:ln/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696" y="2278136"/>
            <a:ext cx="344912" cy="344912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783080" y="2093976"/>
            <a:ext cx="394563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Verify the money landed</a:t>
            </a:r>
            <a:endParaRPr lang="en-US" sz="1650" dirty="0"/>
          </a:p>
        </p:txBody>
      </p:sp>
      <p:sp>
        <p:nvSpPr>
          <p:cNvPr id="10" name="Text 7"/>
          <p:cNvSpPr/>
          <p:nvPr/>
        </p:nvSpPr>
        <p:spPr>
          <a:xfrm>
            <a:off x="859536" y="2862072"/>
            <a:ext cx="474116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Never trust a payment screenshot. Check your own banking app for the actual credit before handing over cards.</a:t>
            </a:r>
            <a:endParaRPr lang="en-US" sz="1250" dirty="0"/>
          </a:p>
        </p:txBody>
      </p:sp>
      <p:sp>
        <p:nvSpPr>
          <p:cNvPr id="11" name="Shape 8"/>
          <p:cNvSpPr/>
          <p:nvPr/>
        </p:nvSpPr>
        <p:spPr>
          <a:xfrm>
            <a:off x="6277356" y="1783080"/>
            <a:ext cx="5362956" cy="1965960"/>
          </a:xfrm>
          <a:prstGeom prst="roundRect">
            <a:avLst>
              <a:gd name="adj" fmla="val 4186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6569964" y="2075688"/>
            <a:ext cx="749808" cy="749808"/>
          </a:xfrm>
          <a:prstGeom prst="ellipse">
            <a:avLst/>
          </a:prstGeom>
          <a:solidFill>
            <a:srgbClr val="1AA0C4"/>
          </a:solidFill>
          <a:ln/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412" y="2278136"/>
            <a:ext cx="344912" cy="344912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7511796" y="2093976"/>
            <a:ext cx="394563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Stay on-platform</a:t>
            </a:r>
            <a:endParaRPr lang="en-US" sz="1650" dirty="0"/>
          </a:p>
        </p:txBody>
      </p:sp>
      <p:sp>
        <p:nvSpPr>
          <p:cNvPr id="15" name="Text 11"/>
          <p:cNvSpPr/>
          <p:nvPr/>
        </p:nvSpPr>
        <p:spPr>
          <a:xfrm>
            <a:off x="6588252" y="2862072"/>
            <a:ext cx="474116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Don't click external 'payment' links or move to email. Fake Carousell/PayNow pages are the #1 scam here.</a:t>
            </a:r>
            <a:endParaRPr lang="en-US" sz="1250" dirty="0"/>
          </a:p>
        </p:txBody>
      </p:sp>
      <p:sp>
        <p:nvSpPr>
          <p:cNvPr id="16" name="Shape 12"/>
          <p:cNvSpPr/>
          <p:nvPr/>
        </p:nvSpPr>
        <p:spPr>
          <a:xfrm>
            <a:off x="548640" y="4023360"/>
            <a:ext cx="5362956" cy="1965960"/>
          </a:xfrm>
          <a:prstGeom prst="roundRect">
            <a:avLst>
              <a:gd name="adj" fmla="val 4186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7" name="Shape 13"/>
          <p:cNvSpPr/>
          <p:nvPr/>
        </p:nvSpPr>
        <p:spPr>
          <a:xfrm>
            <a:off x="841248" y="4315968"/>
            <a:ext cx="749808" cy="749808"/>
          </a:xfrm>
          <a:prstGeom prst="ellipse">
            <a:avLst/>
          </a:prstGeom>
          <a:solidFill>
            <a:srgbClr val="1FA463"/>
          </a:solidFill>
          <a:ln/>
        </p:spPr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96" y="4518416"/>
            <a:ext cx="344912" cy="344912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1783080" y="4334256"/>
            <a:ext cx="394563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Meet smart</a:t>
            </a:r>
            <a:endParaRPr lang="en-US" sz="1650" dirty="0"/>
          </a:p>
        </p:txBody>
      </p:sp>
      <p:sp>
        <p:nvSpPr>
          <p:cNvPr id="20" name="Text 15"/>
          <p:cNvSpPr/>
          <p:nvPr/>
        </p:nvSpPr>
        <p:spPr>
          <a:xfrm>
            <a:off x="859536" y="5102352"/>
            <a:ext cx="474116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Busy public spots — MRT stations, malls, Carousell-designated meetup points. Cash or PayNow, confirmed, face to face.</a:t>
            </a:r>
            <a:endParaRPr lang="en-US" sz="1250" dirty="0"/>
          </a:p>
        </p:txBody>
      </p:sp>
      <p:sp>
        <p:nvSpPr>
          <p:cNvPr id="21" name="Shape 16"/>
          <p:cNvSpPr/>
          <p:nvPr/>
        </p:nvSpPr>
        <p:spPr>
          <a:xfrm>
            <a:off x="6277356" y="4023360"/>
            <a:ext cx="5362956" cy="1965960"/>
          </a:xfrm>
          <a:prstGeom prst="roundRect">
            <a:avLst>
              <a:gd name="adj" fmla="val 4186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22" name="Shape 17"/>
          <p:cNvSpPr/>
          <p:nvPr/>
        </p:nvSpPr>
        <p:spPr>
          <a:xfrm>
            <a:off x="6569964" y="4315968"/>
            <a:ext cx="749808" cy="749808"/>
          </a:xfrm>
          <a:prstGeom prst="ellipse">
            <a:avLst/>
          </a:prstGeom>
          <a:solidFill>
            <a:srgbClr val="7C5CFC"/>
          </a:solidFill>
          <a:ln/>
        </p:spPr>
      </p:sp>
      <p:pic>
        <p:nvPicPr>
          <p:cNvPr id="2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412" y="4518416"/>
            <a:ext cx="344912" cy="344912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7511796" y="4334256"/>
            <a:ext cx="394563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PayNow is irreversible</a:t>
            </a:r>
            <a:endParaRPr lang="en-US" sz="1650" dirty="0"/>
          </a:p>
        </p:txBody>
      </p:sp>
      <p:sp>
        <p:nvSpPr>
          <p:cNvPr id="25" name="Text 19"/>
          <p:cNvSpPr/>
          <p:nvPr/>
        </p:nvSpPr>
        <p:spPr>
          <a:xfrm>
            <a:off x="6588252" y="5102352"/>
            <a:ext cx="474116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Great for speed, dangerous if you ship first. For mailed deals, use tracking + Carousell buyer protection.</a:t>
            </a:r>
            <a:endParaRPr lang="en-US" sz="1250" dirty="0"/>
          </a:p>
        </p:txBody>
      </p:sp>
      <p:sp>
        <p:nvSpPr>
          <p:cNvPr id="26" name="Text 20"/>
          <p:cNvSpPr/>
          <p:nvPr/>
        </p:nvSpPr>
        <p:spPr>
          <a:xfrm>
            <a:off x="548640" y="5989320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i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a buyer or seller is rushing you or won't meet — that's the scam. Slow down, verify, or walk.</a:t>
            </a:r>
            <a:endParaRPr lang="en-US" sz="125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20624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300" kern="0" dirty="0">
                <a:solidFill>
                  <a:srgbClr val="7C5CF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GRADING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10642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Grading 101 — turning a card into a slab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48640" y="647395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200" kern="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TCG RESALE PLAYBOOK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10360152" y="6473952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26 / 32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548640" y="1627632"/>
            <a:ext cx="110642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Grading = a company inspects a card, scores it 1-10 and seals it in a slab. A high grade can multiply the price — for the right card.</a:t>
            </a:r>
            <a:endParaRPr lang="en-US" sz="1350" dirty="0"/>
          </a:p>
        </p:txBody>
      </p:sp>
      <p:sp>
        <p:nvSpPr>
          <p:cNvPr id="7" name="Shape 5"/>
          <p:cNvSpPr/>
          <p:nvPr/>
        </p:nvSpPr>
        <p:spPr>
          <a:xfrm>
            <a:off x="548640" y="2286000"/>
            <a:ext cx="3496056" cy="1828800"/>
          </a:xfrm>
          <a:prstGeom prst="roundRect">
            <a:avLst>
              <a:gd name="adj" fmla="val 450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822960" y="2578608"/>
            <a:ext cx="713232" cy="713232"/>
          </a:xfrm>
          <a:prstGeom prst="ellipse">
            <a:avLst/>
          </a:prstGeom>
          <a:solidFill>
            <a:srgbClr val="F5B400"/>
          </a:solidFill>
          <a:ln/>
        </p:spPr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5533" y="2771181"/>
            <a:ext cx="328087" cy="328087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664208" y="2578608"/>
            <a:ext cx="221589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PSA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841248" y="3337560"/>
            <a:ext cx="2947416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liquidity king. PSA 10s sell fastest &amp; highest. Our default for resale.</a:t>
            </a: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4346448" y="2286000"/>
            <a:ext cx="3496056" cy="1828800"/>
          </a:xfrm>
          <a:prstGeom prst="roundRect">
            <a:avLst>
              <a:gd name="adj" fmla="val 450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4620768" y="2578608"/>
            <a:ext cx="713232" cy="713232"/>
          </a:xfrm>
          <a:prstGeom prst="ellipse">
            <a:avLst/>
          </a:prstGeom>
          <a:solidFill>
            <a:srgbClr val="1AA0C4"/>
          </a:solidFill>
          <a:ln/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341" y="2771181"/>
            <a:ext cx="328087" cy="328087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5462016" y="2578608"/>
            <a:ext cx="221589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CGC</a:t>
            </a:r>
            <a:endParaRPr lang="en-US" sz="1600" dirty="0"/>
          </a:p>
        </p:txBody>
      </p:sp>
      <p:sp>
        <p:nvSpPr>
          <p:cNvPr id="16" name="Text 12"/>
          <p:cNvSpPr/>
          <p:nvPr/>
        </p:nvSpPr>
        <p:spPr>
          <a:xfrm>
            <a:off x="4639056" y="3337560"/>
            <a:ext cx="2947416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Cheaper &amp; faster, crisp slabs. Best value for modern cards under ~US$500.</a:t>
            </a:r>
            <a:endParaRPr lang="en-US" sz="1200" dirty="0"/>
          </a:p>
        </p:txBody>
      </p:sp>
      <p:sp>
        <p:nvSpPr>
          <p:cNvPr id="17" name="Shape 13"/>
          <p:cNvSpPr/>
          <p:nvPr/>
        </p:nvSpPr>
        <p:spPr>
          <a:xfrm>
            <a:off x="8144256" y="2286000"/>
            <a:ext cx="3496056" cy="1828800"/>
          </a:xfrm>
          <a:prstGeom prst="roundRect">
            <a:avLst>
              <a:gd name="adj" fmla="val 450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8418576" y="2578608"/>
            <a:ext cx="713232" cy="713232"/>
          </a:xfrm>
          <a:prstGeom prst="ellipse">
            <a:avLst/>
          </a:prstGeom>
          <a:solidFill>
            <a:srgbClr val="7C5CFC"/>
          </a:solidFill>
          <a:ln/>
        </p:spPr>
      </p:sp>
      <p:pic>
        <p:nvPicPr>
          <p:cNvPr id="1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149" y="2771181"/>
            <a:ext cx="328087" cy="328087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9259824" y="2578608"/>
            <a:ext cx="221589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BGS (Beckett)</a:t>
            </a:r>
            <a:endParaRPr lang="en-US" sz="1600" dirty="0"/>
          </a:p>
        </p:txBody>
      </p:sp>
      <p:sp>
        <p:nvSpPr>
          <p:cNvPr id="21" name="Text 16"/>
          <p:cNvSpPr/>
          <p:nvPr/>
        </p:nvSpPr>
        <p:spPr>
          <a:xfrm>
            <a:off x="8436864" y="3337560"/>
            <a:ext cx="2947416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Sub-grades; the rare Black Label is gold, but most land 9.5. For perfectionists.</a:t>
            </a:r>
            <a:endParaRPr lang="en-US" sz="1200" dirty="0"/>
          </a:p>
        </p:txBody>
      </p:sp>
      <p:sp>
        <p:nvSpPr>
          <p:cNvPr id="22" name="Shape 17"/>
          <p:cNvSpPr/>
          <p:nvPr/>
        </p:nvSpPr>
        <p:spPr>
          <a:xfrm>
            <a:off x="548640" y="4434840"/>
            <a:ext cx="11091672" cy="1417320"/>
          </a:xfrm>
          <a:prstGeom prst="roundRect">
            <a:avLst>
              <a:gd name="adj" fmla="val 5806"/>
            </a:avLst>
          </a:prstGeom>
          <a:solidFill>
            <a:srgbClr val="121A33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23" name="Shape 18"/>
          <p:cNvSpPr/>
          <p:nvPr/>
        </p:nvSpPr>
        <p:spPr>
          <a:xfrm>
            <a:off x="914400" y="4846320"/>
            <a:ext cx="603504" cy="603504"/>
          </a:xfrm>
          <a:prstGeom prst="ellipse">
            <a:avLst/>
          </a:prstGeom>
          <a:solidFill>
            <a:srgbClr val="F5B400"/>
          </a:solidFill>
          <a:ln/>
        </p:spPr>
      </p:sp>
      <p:pic>
        <p:nvPicPr>
          <p:cNvPr id="2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346" y="5009266"/>
            <a:ext cx="277612" cy="277612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1691640" y="4636008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spc="100" kern="0" dirty="0">
                <a:solidFill>
                  <a:srgbClr val="F5B40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3x RULE</a:t>
            </a:r>
            <a:endParaRPr lang="en-US" sz="1400" dirty="0"/>
          </a:p>
        </p:txBody>
      </p:sp>
      <p:sp>
        <p:nvSpPr>
          <p:cNvPr id="26" name="Text 20"/>
          <p:cNvSpPr/>
          <p:nvPr/>
        </p:nvSpPr>
        <p:spPr>
          <a:xfrm>
            <a:off x="1691640" y="4983480"/>
            <a:ext cx="96926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DCE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Only grade if the PSA-10 value is at least 3x the all-in grading cost. A 10 can be worth 3-10x the raw card (vintage holos far more) — but plenty come back as 9s, so you need real headroom.</a:t>
            </a:r>
            <a:endParaRPr lang="en-US" sz="13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20624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300" kern="0" dirty="0">
                <a:solidFill>
                  <a:srgbClr val="7C5CF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GRADING · SINGAPORE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10642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Grading without mailing to the US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48640" y="647395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200" kern="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TCG RESALE PLAYBOOK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10360152" y="6473952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27 / 32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548640" y="1783080"/>
            <a:ext cx="6583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don't ship to PSA ourselves. Local middlemen batch our cards into bulk submissions — lower per-card cost, they handle the logistics.</a:t>
            </a:r>
            <a:endParaRPr lang="en-US" sz="1350" dirty="0"/>
          </a:p>
        </p:txBody>
      </p:sp>
      <p:sp>
        <p:nvSpPr>
          <p:cNvPr id="7" name="Shape 5"/>
          <p:cNvSpPr/>
          <p:nvPr/>
        </p:nvSpPr>
        <p:spPr>
          <a:xfrm>
            <a:off x="548640" y="2697480"/>
            <a:ext cx="6583680" cy="1005840"/>
          </a:xfrm>
          <a:prstGeom prst="roundRect">
            <a:avLst>
              <a:gd name="adj" fmla="val 7273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768096" y="2916936"/>
            <a:ext cx="566928" cy="566928"/>
          </a:xfrm>
          <a:prstGeom prst="ellipse">
            <a:avLst/>
          </a:prstGeom>
          <a:solidFill>
            <a:srgbClr val="7C5CFC"/>
          </a:solidFill>
          <a:ln/>
        </p:spPr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1167" y="3070007"/>
            <a:ext cx="260787" cy="260787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463040" y="2843784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Oxley Grading</a:t>
            </a:r>
            <a:endParaRPr lang="en-US" sz="1450" dirty="0"/>
          </a:p>
        </p:txBody>
      </p:sp>
      <p:sp>
        <p:nvSpPr>
          <p:cNvPr id="11" name="Text 8"/>
          <p:cNvSpPr/>
          <p:nvPr/>
        </p:nvSpPr>
        <p:spPr>
          <a:xfrm>
            <a:off x="1463040" y="3200400"/>
            <a:ext cx="5440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Singapore's largest PSA/BGS/CGC submission service. Clemenceau Ave, with a tracking portal.</a:t>
            </a:r>
            <a:endParaRPr lang="en-US" sz="1150" dirty="0"/>
          </a:p>
        </p:txBody>
      </p:sp>
      <p:sp>
        <p:nvSpPr>
          <p:cNvPr id="12" name="Shape 9"/>
          <p:cNvSpPr/>
          <p:nvPr/>
        </p:nvSpPr>
        <p:spPr>
          <a:xfrm>
            <a:off x="548640" y="3794760"/>
            <a:ext cx="6583680" cy="1005840"/>
          </a:xfrm>
          <a:prstGeom prst="roundRect">
            <a:avLst>
              <a:gd name="adj" fmla="val 7273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768096" y="4014216"/>
            <a:ext cx="566928" cy="566928"/>
          </a:xfrm>
          <a:prstGeom prst="ellipse">
            <a:avLst/>
          </a:prstGeom>
          <a:solidFill>
            <a:srgbClr val="7C5CFC"/>
          </a:solidFill>
          <a:ln/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67" y="4167287"/>
            <a:ext cx="260787" cy="260787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1463040" y="3941064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Concept Grading</a:t>
            </a:r>
            <a:endParaRPr lang="en-US" sz="1450" dirty="0"/>
          </a:p>
        </p:txBody>
      </p:sp>
      <p:sp>
        <p:nvSpPr>
          <p:cNvPr id="16" name="Text 12"/>
          <p:cNvSpPr/>
          <p:nvPr/>
        </p:nvSpPr>
        <p:spPr>
          <a:xfrm>
            <a:off x="1463040" y="4297680"/>
            <a:ext cx="5440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Official PSA-authorised dealer in SG; group submissions for PSA/BGS/CGC.</a:t>
            </a:r>
            <a:endParaRPr lang="en-US" sz="1150" dirty="0"/>
          </a:p>
        </p:txBody>
      </p:sp>
      <p:sp>
        <p:nvSpPr>
          <p:cNvPr id="17" name="Shape 13"/>
          <p:cNvSpPr/>
          <p:nvPr/>
        </p:nvSpPr>
        <p:spPr>
          <a:xfrm>
            <a:off x="548640" y="4892040"/>
            <a:ext cx="6583680" cy="1005840"/>
          </a:xfrm>
          <a:prstGeom prst="roundRect">
            <a:avLst>
              <a:gd name="adj" fmla="val 7273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768096" y="5111496"/>
            <a:ext cx="566928" cy="566928"/>
          </a:xfrm>
          <a:prstGeom prst="ellipse">
            <a:avLst/>
          </a:prstGeom>
          <a:solidFill>
            <a:srgbClr val="7C5CFC"/>
          </a:solidFill>
          <a:ln/>
        </p:spPr>
      </p:sp>
      <p:pic>
        <p:nvPicPr>
          <p:cNvPr id="1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167" y="5264567"/>
            <a:ext cx="260787" cy="260787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1463040" y="5038344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Expect 2-4+ months</a:t>
            </a:r>
            <a:endParaRPr lang="en-US" sz="1450" dirty="0"/>
          </a:p>
        </p:txBody>
      </p:sp>
      <p:sp>
        <p:nvSpPr>
          <p:cNvPr id="21" name="Text 16"/>
          <p:cNvSpPr/>
          <p:nvPr/>
        </p:nvSpPr>
        <p:spPr>
          <a:xfrm>
            <a:off x="1463040" y="5394960"/>
            <a:ext cx="5440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Local batching + international shipping sits on top of PSA's quoted turnaround. Patience required.</a:t>
            </a:r>
            <a:endParaRPr lang="en-US" sz="1150" dirty="0"/>
          </a:p>
        </p:txBody>
      </p:sp>
      <p:sp>
        <p:nvSpPr>
          <p:cNvPr id="22" name="Shape 17"/>
          <p:cNvSpPr/>
          <p:nvPr/>
        </p:nvSpPr>
        <p:spPr>
          <a:xfrm>
            <a:off x="7406640" y="1783080"/>
            <a:ext cx="4233672" cy="4133088"/>
          </a:xfrm>
          <a:prstGeom prst="roundRect">
            <a:avLst>
              <a:gd name="adj" fmla="val 1991"/>
            </a:avLst>
          </a:prstGeom>
          <a:solidFill>
            <a:srgbClr val="E6F6E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23" name="Shape 18"/>
          <p:cNvSpPr/>
          <p:nvPr/>
        </p:nvSpPr>
        <p:spPr>
          <a:xfrm>
            <a:off x="7772400" y="2093976"/>
            <a:ext cx="603504" cy="603504"/>
          </a:xfrm>
          <a:prstGeom prst="ellipse">
            <a:avLst/>
          </a:prstGeom>
          <a:solidFill>
            <a:srgbClr val="1FA463"/>
          </a:solidFill>
          <a:ln/>
        </p:spPr>
      </p:sp>
      <p:pic>
        <p:nvPicPr>
          <p:cNvPr id="2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346" y="2256922"/>
            <a:ext cx="277612" cy="277612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8503920" y="2167128"/>
            <a:ext cx="295351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100" kern="0" dirty="0">
                <a:solidFill>
                  <a:srgbClr val="1FA4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OUR STARTING RULE</a:t>
            </a:r>
            <a:endParaRPr lang="en-US" sz="1300" dirty="0"/>
          </a:p>
        </p:txBody>
      </p:sp>
      <p:sp>
        <p:nvSpPr>
          <p:cNvPr id="26" name="Text 20"/>
          <p:cNvSpPr/>
          <p:nvPr/>
        </p:nvSpPr>
        <p:spPr>
          <a:xfrm>
            <a:off x="7772400" y="2880360"/>
            <a:ext cx="3502152" cy="2834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700" b="1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Don't grade yet.
</a:t>
            </a:r>
            <a:endParaRPr lang="en-US" sz="1700" dirty="0"/>
          </a:p>
          <a:p>
            <a:pPr indent="0" marL="0">
              <a:buNone/>
            </a:pPr>
            <a:r>
              <a:rPr lang="en-US" sz="125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start by flipping raw singles and sealed boxes — no grading fees, no 2-4 month cash lock-up, no risk of a card coming back a 9.
</a:t>
            </a:r>
            <a:endParaRPr lang="en-US" sz="1700" dirty="0"/>
          </a:p>
          <a:p>
            <a:pPr indent="0" marL="0">
              <a:buNone/>
            </a:pPr>
            <a:r>
              <a:rPr lang="en-US" sz="1250" i="1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only grade once we can spot a gem-mint, high-value, low-population card on sight.</a:t>
            </a:r>
            <a:endParaRPr lang="en-US" sz="17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12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20624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300" kern="0" dirty="0">
                <a:solidFill>
                  <a:srgbClr val="F5B40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NUMBERS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10642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a clean flip actually looks like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48640" y="647395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200" kern="0" dirty="0">
                <a:solidFill>
                  <a:srgbClr val="8E9B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TCG RESALE PLAYBOOK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10360152" y="6473952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8E9B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28 / 32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548640" y="1627632"/>
            <a:ext cx="110642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C9D4E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simple, realistic sealed flip. Illustrative only — real margins depend entirely on buying at retail and selling into demand.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548640" y="2286000"/>
            <a:ext cx="3496056" cy="2286000"/>
          </a:xfrm>
          <a:prstGeom prst="roundRect">
            <a:avLst>
              <a:gd name="adj" fmla="val 3600"/>
            </a:avLst>
          </a:prstGeom>
          <a:solidFill>
            <a:srgbClr val="1E2A4F"/>
          </a:solidFill>
          <a:ln/>
          <a:effectLst>
            <a:outerShdw sx="100000" sy="100000" kx="0" ky="0" algn="bl" rotWithShape="0" blurRad="127000" dist="38100" dir="8100000">
              <a:srgbClr val="000000">
                <a:alpha val="35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822960" y="2560320"/>
            <a:ext cx="731520" cy="731520"/>
          </a:xfrm>
          <a:prstGeom prst="ellipse">
            <a:avLst/>
          </a:prstGeom>
          <a:solidFill>
            <a:srgbClr val="1AA0C4"/>
          </a:solidFill>
          <a:ln/>
        </p:spPr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0470" y="2757830"/>
            <a:ext cx="336499" cy="336499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822960" y="3310128"/>
            <a:ext cx="2947416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S$160</a:t>
            </a:r>
            <a:endParaRPr lang="en-US" sz="4000" dirty="0"/>
          </a:p>
        </p:txBody>
      </p:sp>
      <p:sp>
        <p:nvSpPr>
          <p:cNvPr id="11" name="Text 8"/>
          <p:cNvSpPr/>
          <p:nvPr/>
        </p:nvSpPr>
        <p:spPr>
          <a:xfrm>
            <a:off x="841248" y="4069080"/>
            <a:ext cx="294741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C9D4E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Buy 1 booster box at pre-order / retail</a:t>
            </a: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4346448" y="2286000"/>
            <a:ext cx="3496056" cy="2286000"/>
          </a:xfrm>
          <a:prstGeom prst="roundRect">
            <a:avLst>
              <a:gd name="adj" fmla="val 3600"/>
            </a:avLst>
          </a:prstGeom>
          <a:solidFill>
            <a:srgbClr val="1E2A4F"/>
          </a:solidFill>
          <a:ln/>
          <a:effectLst>
            <a:outerShdw sx="100000" sy="100000" kx="0" ky="0" algn="bl" rotWithShape="0" blurRad="127000" dist="38100" dir="8100000">
              <a:srgbClr val="000000">
                <a:alpha val="35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4620768" y="2560320"/>
            <a:ext cx="731520" cy="731520"/>
          </a:xfrm>
          <a:prstGeom prst="ellipse">
            <a:avLst/>
          </a:prstGeom>
          <a:solidFill>
            <a:srgbClr val="F5B400"/>
          </a:solidFill>
          <a:ln/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278" y="2757830"/>
            <a:ext cx="336499" cy="336499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4620768" y="3310128"/>
            <a:ext cx="2947416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S$230</a:t>
            </a:r>
            <a:endParaRPr lang="en-US" sz="4000" dirty="0"/>
          </a:p>
        </p:txBody>
      </p:sp>
      <p:sp>
        <p:nvSpPr>
          <p:cNvPr id="16" name="Text 12"/>
          <p:cNvSpPr/>
          <p:nvPr/>
        </p:nvSpPr>
        <p:spPr>
          <a:xfrm>
            <a:off x="4639056" y="4069080"/>
            <a:ext cx="294741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C9D4E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Sell on Carousell after it sells out (meetup, ~0 fee)</a:t>
            </a:r>
            <a:endParaRPr lang="en-US" sz="1200" dirty="0"/>
          </a:p>
        </p:txBody>
      </p:sp>
      <p:sp>
        <p:nvSpPr>
          <p:cNvPr id="17" name="Shape 13"/>
          <p:cNvSpPr/>
          <p:nvPr/>
        </p:nvSpPr>
        <p:spPr>
          <a:xfrm>
            <a:off x="8144256" y="2286000"/>
            <a:ext cx="3496056" cy="2286000"/>
          </a:xfrm>
          <a:prstGeom prst="roundRect">
            <a:avLst>
              <a:gd name="adj" fmla="val 3600"/>
            </a:avLst>
          </a:prstGeom>
          <a:solidFill>
            <a:srgbClr val="1E2A4F"/>
          </a:solidFill>
          <a:ln/>
          <a:effectLst>
            <a:outerShdw sx="100000" sy="100000" kx="0" ky="0" algn="bl" rotWithShape="0" blurRad="127000" dist="38100" dir="8100000">
              <a:srgbClr val="000000">
                <a:alpha val="35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8418576" y="2560320"/>
            <a:ext cx="731520" cy="731520"/>
          </a:xfrm>
          <a:prstGeom prst="ellipse">
            <a:avLst/>
          </a:prstGeom>
          <a:solidFill>
            <a:srgbClr val="1FA463"/>
          </a:solidFill>
          <a:ln/>
        </p:spPr>
      </p:sp>
      <p:pic>
        <p:nvPicPr>
          <p:cNvPr id="1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086" y="2757830"/>
            <a:ext cx="336499" cy="336499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8418576" y="3310128"/>
            <a:ext cx="2947416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+S$70</a:t>
            </a:r>
            <a:endParaRPr lang="en-US" sz="4000" dirty="0"/>
          </a:p>
        </p:txBody>
      </p:sp>
      <p:sp>
        <p:nvSpPr>
          <p:cNvPr id="21" name="Text 16"/>
          <p:cNvSpPr/>
          <p:nvPr/>
        </p:nvSpPr>
        <p:spPr>
          <a:xfrm>
            <a:off x="8436864" y="4069080"/>
            <a:ext cx="294741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C9D4E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Net profit per box  (about 44% margin)</a:t>
            </a:r>
            <a:endParaRPr lang="en-US" sz="1200" dirty="0"/>
          </a:p>
        </p:txBody>
      </p:sp>
      <p:sp>
        <p:nvSpPr>
          <p:cNvPr id="22" name="Shape 17"/>
          <p:cNvSpPr/>
          <p:nvPr/>
        </p:nvSpPr>
        <p:spPr>
          <a:xfrm>
            <a:off x="548640" y="4937760"/>
            <a:ext cx="11091672" cy="960120"/>
          </a:xfrm>
          <a:prstGeom prst="roundRect">
            <a:avLst>
              <a:gd name="adj" fmla="val 8571"/>
            </a:avLst>
          </a:prstGeom>
          <a:solidFill>
            <a:srgbClr val="F5B400"/>
          </a:solidFill>
          <a:ln/>
          <a:effectLst>
            <a:outerShdw sx="100000" sy="100000" kx="0" ky="0" algn="bl" rotWithShape="0" blurRad="127000" dist="38100" dir="8100000">
              <a:srgbClr val="000000">
                <a:alpha val="35000"/>
              </a:srgbClr>
            </a:outerShdw>
          </a:effectLst>
        </p:spPr>
      </p:sp>
      <p:sp>
        <p:nvSpPr>
          <p:cNvPr id="23" name="Shape 18"/>
          <p:cNvSpPr/>
          <p:nvPr/>
        </p:nvSpPr>
        <p:spPr>
          <a:xfrm>
            <a:off x="868680" y="5138928"/>
            <a:ext cx="548640" cy="548640"/>
          </a:xfrm>
          <a:prstGeom prst="ellipse">
            <a:avLst/>
          </a:prstGeom>
          <a:solidFill>
            <a:srgbClr val="121A33"/>
          </a:solidFill>
          <a:ln/>
        </p:spPr>
      </p:sp>
      <p:pic>
        <p:nvPicPr>
          <p:cNvPr id="2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813" y="5287061"/>
            <a:ext cx="252374" cy="252374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1600200" y="5047488"/>
            <a:ext cx="97840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2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Now scale it:  </a:t>
            </a:r>
            <a:pPr indent="0" marL="0">
              <a:buNone/>
            </a:pPr>
            <a:r>
              <a:rPr lang="en-US" sz="1400" dirty="0">
                <a:solidFill>
                  <a:srgbClr val="2A24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boxes = ~S$800 in, ~S$1,150 out, ~S$350 profit. Stack many small, safe flips like this — that's the whole business.</a:t>
            </a:r>
            <a:endParaRPr lang="en-US" sz="1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20624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300" kern="0" dirty="0">
                <a:solidFill>
                  <a:srgbClr val="EF444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DISCIPLINE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10642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rules we trade by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48640" y="647395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200" kern="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TCG RESALE PLAYBOOK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10360152" y="6473952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29 / 32</a:t>
            </a:r>
            <a:endParaRPr lang="en-US" sz="800" dirty="0"/>
          </a:p>
        </p:txBody>
      </p:sp>
      <p:sp>
        <p:nvSpPr>
          <p:cNvPr id="6" name="Shape 4"/>
          <p:cNvSpPr/>
          <p:nvPr/>
        </p:nvSpPr>
        <p:spPr>
          <a:xfrm>
            <a:off x="548640" y="1783080"/>
            <a:ext cx="3496056" cy="1874520"/>
          </a:xfrm>
          <a:prstGeom prst="roundRect">
            <a:avLst>
              <a:gd name="adj" fmla="val 439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822960" y="2075688"/>
            <a:ext cx="713232" cy="713232"/>
          </a:xfrm>
          <a:prstGeom prst="ellipse">
            <a:avLst/>
          </a:prstGeom>
          <a:solidFill>
            <a:srgbClr val="EF4444"/>
          </a:solidFill>
          <a:ln/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5533" y="2268261"/>
            <a:ext cx="328087" cy="328087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664208" y="2057400"/>
            <a:ext cx="2215896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Never buy at the hype peak</a:t>
            </a:r>
            <a:endParaRPr lang="en-US" sz="1450" dirty="0"/>
          </a:p>
        </p:txBody>
      </p:sp>
      <p:sp>
        <p:nvSpPr>
          <p:cNvPr id="10" name="Text 7"/>
          <p:cNvSpPr/>
          <p:nvPr/>
        </p:nvSpPr>
        <p:spPr>
          <a:xfrm>
            <a:off x="841248" y="2843784"/>
            <a:ext cx="2947416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vertical price spike is the thing most likely to crash.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4346448" y="1783080"/>
            <a:ext cx="3496056" cy="1874520"/>
          </a:xfrm>
          <a:prstGeom prst="roundRect">
            <a:avLst>
              <a:gd name="adj" fmla="val 439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4620768" y="2075688"/>
            <a:ext cx="713232" cy="713232"/>
          </a:xfrm>
          <a:prstGeom prst="ellipse">
            <a:avLst/>
          </a:prstGeom>
          <a:solidFill>
            <a:srgbClr val="EF4444"/>
          </a:solidFill>
          <a:ln/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341" y="2268261"/>
            <a:ext cx="328087" cy="328087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5462016" y="2057400"/>
            <a:ext cx="2215896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Sealed before singles</a:t>
            </a:r>
            <a:endParaRPr lang="en-US" sz="1450" dirty="0"/>
          </a:p>
        </p:txBody>
      </p:sp>
      <p:sp>
        <p:nvSpPr>
          <p:cNvPr id="15" name="Text 11"/>
          <p:cNvSpPr/>
          <p:nvPr/>
        </p:nvSpPr>
        <p:spPr>
          <a:xfrm>
            <a:off x="4639056" y="2843784"/>
            <a:ext cx="2947416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Lower risk, no condition guesswork. Earn the right to chase.</a:t>
            </a:r>
            <a:endParaRPr lang="en-US" sz="1200" dirty="0"/>
          </a:p>
        </p:txBody>
      </p:sp>
      <p:sp>
        <p:nvSpPr>
          <p:cNvPr id="16" name="Shape 12"/>
          <p:cNvSpPr/>
          <p:nvPr/>
        </p:nvSpPr>
        <p:spPr>
          <a:xfrm>
            <a:off x="8144256" y="1783080"/>
            <a:ext cx="3496056" cy="1874520"/>
          </a:xfrm>
          <a:prstGeom prst="roundRect">
            <a:avLst>
              <a:gd name="adj" fmla="val 439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7" name="Shape 13"/>
          <p:cNvSpPr/>
          <p:nvPr/>
        </p:nvSpPr>
        <p:spPr>
          <a:xfrm>
            <a:off x="8418576" y="2075688"/>
            <a:ext cx="713232" cy="713232"/>
          </a:xfrm>
          <a:prstGeom prst="ellipse">
            <a:avLst/>
          </a:prstGeom>
          <a:solidFill>
            <a:srgbClr val="EF4444"/>
          </a:solidFill>
          <a:ln/>
        </p:spPr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149" y="2268261"/>
            <a:ext cx="328087" cy="328087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9259824" y="2057400"/>
            <a:ext cx="2215896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Diversify the bets</a:t>
            </a:r>
            <a:endParaRPr lang="en-US" sz="1450" dirty="0"/>
          </a:p>
        </p:txBody>
      </p:sp>
      <p:sp>
        <p:nvSpPr>
          <p:cNvPr id="20" name="Text 15"/>
          <p:cNvSpPr/>
          <p:nvPr/>
        </p:nvSpPr>
        <p:spPr>
          <a:xfrm>
            <a:off x="8436864" y="2843784"/>
            <a:ext cx="2947416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Spread across sets &amp; both games. Never bet the float on one box.</a:t>
            </a:r>
            <a:endParaRPr lang="en-US" sz="1200" dirty="0"/>
          </a:p>
        </p:txBody>
      </p:sp>
      <p:sp>
        <p:nvSpPr>
          <p:cNvPr id="21" name="Shape 16"/>
          <p:cNvSpPr/>
          <p:nvPr/>
        </p:nvSpPr>
        <p:spPr>
          <a:xfrm>
            <a:off x="548640" y="3913632"/>
            <a:ext cx="3496056" cy="1874520"/>
          </a:xfrm>
          <a:prstGeom prst="roundRect">
            <a:avLst>
              <a:gd name="adj" fmla="val 439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22" name="Shape 17"/>
          <p:cNvSpPr/>
          <p:nvPr/>
        </p:nvSpPr>
        <p:spPr>
          <a:xfrm>
            <a:off x="822960" y="4206240"/>
            <a:ext cx="713232" cy="713232"/>
          </a:xfrm>
          <a:prstGeom prst="ellipse">
            <a:avLst/>
          </a:prstGeom>
          <a:solidFill>
            <a:srgbClr val="EF4444"/>
          </a:solidFill>
          <a:ln/>
        </p:spPr>
      </p:sp>
      <p:pic>
        <p:nvPicPr>
          <p:cNvPr id="2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533" y="4398813"/>
            <a:ext cx="328087" cy="328087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1664208" y="4187952"/>
            <a:ext cx="2215896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Respect reprints</a:t>
            </a:r>
            <a:endParaRPr lang="en-US" sz="1450" dirty="0"/>
          </a:p>
        </p:txBody>
      </p:sp>
      <p:sp>
        <p:nvSpPr>
          <p:cNvPr id="25" name="Text 19"/>
          <p:cNvSpPr/>
          <p:nvPr/>
        </p:nvSpPr>
        <p:spPr>
          <a:xfrm>
            <a:off x="841248" y="4974336"/>
            <a:ext cx="2947416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 for reprint news before holding anything for appreciation.</a:t>
            </a:r>
            <a:endParaRPr lang="en-US" sz="1200" dirty="0"/>
          </a:p>
        </p:txBody>
      </p:sp>
      <p:sp>
        <p:nvSpPr>
          <p:cNvPr id="26" name="Shape 20"/>
          <p:cNvSpPr/>
          <p:nvPr/>
        </p:nvSpPr>
        <p:spPr>
          <a:xfrm>
            <a:off x="4346448" y="3913632"/>
            <a:ext cx="3496056" cy="1874520"/>
          </a:xfrm>
          <a:prstGeom prst="roundRect">
            <a:avLst>
              <a:gd name="adj" fmla="val 439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27" name="Shape 21"/>
          <p:cNvSpPr/>
          <p:nvPr/>
        </p:nvSpPr>
        <p:spPr>
          <a:xfrm>
            <a:off x="4620768" y="4206240"/>
            <a:ext cx="713232" cy="713232"/>
          </a:xfrm>
          <a:prstGeom prst="ellipse">
            <a:avLst/>
          </a:prstGeom>
          <a:solidFill>
            <a:srgbClr val="EF4444"/>
          </a:solidFill>
          <a:ln/>
        </p:spPr>
      </p:sp>
      <p:pic>
        <p:nvPicPr>
          <p:cNvPr id="28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341" y="4398813"/>
            <a:ext cx="328087" cy="328087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5462016" y="4187952"/>
            <a:ext cx="2215896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Price before you buy</a:t>
            </a:r>
            <a:endParaRPr lang="en-US" sz="1450" dirty="0"/>
          </a:p>
        </p:txBody>
      </p:sp>
      <p:sp>
        <p:nvSpPr>
          <p:cNvPr id="30" name="Text 23"/>
          <p:cNvSpPr/>
          <p:nvPr/>
        </p:nvSpPr>
        <p:spPr>
          <a:xfrm>
            <a:off x="4639056" y="4974336"/>
            <a:ext cx="2947416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the margin isn't clear on sold data, it's not a deal.</a:t>
            </a:r>
            <a:endParaRPr lang="en-US" sz="1200" dirty="0"/>
          </a:p>
        </p:txBody>
      </p:sp>
      <p:sp>
        <p:nvSpPr>
          <p:cNvPr id="31" name="Shape 24"/>
          <p:cNvSpPr/>
          <p:nvPr/>
        </p:nvSpPr>
        <p:spPr>
          <a:xfrm>
            <a:off x="8144256" y="3913632"/>
            <a:ext cx="3496056" cy="1874520"/>
          </a:xfrm>
          <a:prstGeom prst="roundRect">
            <a:avLst>
              <a:gd name="adj" fmla="val 439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32" name="Shape 25"/>
          <p:cNvSpPr/>
          <p:nvPr/>
        </p:nvSpPr>
        <p:spPr>
          <a:xfrm>
            <a:off x="8418576" y="4206240"/>
            <a:ext cx="713232" cy="713232"/>
          </a:xfrm>
          <a:prstGeom prst="ellipse">
            <a:avLst/>
          </a:prstGeom>
          <a:solidFill>
            <a:srgbClr val="EF4444"/>
          </a:solidFill>
          <a:ln/>
        </p:spPr>
      </p:sp>
      <p:pic>
        <p:nvPicPr>
          <p:cNvPr id="33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1149" y="4398813"/>
            <a:ext cx="328087" cy="328087"/>
          </a:xfrm>
          <a:prstGeom prst="rect">
            <a:avLst/>
          </a:prstGeom>
        </p:spPr>
      </p:pic>
      <p:sp>
        <p:nvSpPr>
          <p:cNvPr id="34" name="Text 26"/>
          <p:cNvSpPr/>
          <p:nvPr/>
        </p:nvSpPr>
        <p:spPr>
          <a:xfrm>
            <a:off x="9259824" y="4187952"/>
            <a:ext cx="2215896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Keep cash moving</a:t>
            </a:r>
            <a:endParaRPr lang="en-US" sz="1450" dirty="0"/>
          </a:p>
        </p:txBody>
      </p:sp>
      <p:sp>
        <p:nvSpPr>
          <p:cNvPr id="35" name="Text 27"/>
          <p:cNvSpPr/>
          <p:nvPr/>
        </p:nvSpPr>
        <p:spPr>
          <a:xfrm>
            <a:off x="8436864" y="4974336"/>
            <a:ext cx="2947416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Don't tie up everything. Liquidity lets us grab the next deal.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20624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300" kern="0" dirty="0">
                <a:solidFill>
                  <a:srgbClr val="F5B40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MODEL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10642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Three ways the money actually gets made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48640" y="647395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200" kern="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TCG RESALE PLAYBOOK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10360152" y="6473952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 / 32</a:t>
            </a:r>
            <a:endParaRPr lang="en-US" sz="800" dirty="0"/>
          </a:p>
        </p:txBody>
      </p:sp>
      <p:sp>
        <p:nvSpPr>
          <p:cNvPr id="6" name="Shape 4"/>
          <p:cNvSpPr/>
          <p:nvPr/>
        </p:nvSpPr>
        <p:spPr>
          <a:xfrm>
            <a:off x="548640" y="1783080"/>
            <a:ext cx="3496056" cy="3977640"/>
          </a:xfrm>
          <a:prstGeom prst="roundRect">
            <a:avLst>
              <a:gd name="adj" fmla="val 2354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7" name="Text 5"/>
          <p:cNvSpPr/>
          <p:nvPr/>
        </p:nvSpPr>
        <p:spPr>
          <a:xfrm>
            <a:off x="2673096" y="1965960"/>
            <a:ext cx="11887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4000" b="1" dirty="0">
                <a:solidFill>
                  <a:srgbClr val="EAF0FB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01</a:t>
            </a:r>
            <a:endParaRPr lang="en-US" sz="4000" dirty="0"/>
          </a:p>
        </p:txBody>
      </p:sp>
      <p:sp>
        <p:nvSpPr>
          <p:cNvPr id="8" name="Shape 6"/>
          <p:cNvSpPr/>
          <p:nvPr/>
        </p:nvSpPr>
        <p:spPr>
          <a:xfrm>
            <a:off x="841248" y="2093976"/>
            <a:ext cx="868680" cy="868680"/>
          </a:xfrm>
          <a:prstGeom prst="ellipse">
            <a:avLst/>
          </a:prstGeom>
          <a:solidFill>
            <a:srgbClr val="EF4444"/>
          </a:solidFill>
          <a:ln/>
        </p:spPr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792" y="2328520"/>
            <a:ext cx="399593" cy="399593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841248" y="3154680"/>
            <a:ext cx="294741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Flip sealed product</a:t>
            </a:r>
            <a:endParaRPr lang="en-US" sz="1900" dirty="0"/>
          </a:p>
        </p:txBody>
      </p:sp>
      <p:sp>
        <p:nvSpPr>
          <p:cNvPr id="11" name="Text 8"/>
          <p:cNvSpPr/>
          <p:nvPr/>
        </p:nvSpPr>
        <p:spPr>
          <a:xfrm>
            <a:off x="841248" y="3749040"/>
            <a:ext cx="2929128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Buy booster boxes / ETBs at retail or pre-order, sell when they sell out and the street price climbs.</a:t>
            </a:r>
            <a:endParaRPr lang="en-US" sz="1350" dirty="0"/>
          </a:p>
        </p:txBody>
      </p:sp>
      <p:sp>
        <p:nvSpPr>
          <p:cNvPr id="12" name="Shape 9"/>
          <p:cNvSpPr/>
          <p:nvPr/>
        </p:nvSpPr>
        <p:spPr>
          <a:xfrm>
            <a:off x="841248" y="5074920"/>
            <a:ext cx="2910840" cy="457200"/>
          </a:xfrm>
          <a:prstGeom prst="roundRect">
            <a:avLst>
              <a:gd name="adj" fmla="val 16000"/>
            </a:avLst>
          </a:prstGeom>
          <a:solidFill>
            <a:srgbClr val="EF4444"/>
          </a:solidFill>
          <a:ln/>
        </p:spPr>
      </p:sp>
      <p:sp>
        <p:nvSpPr>
          <p:cNvPr id="13" name="Text 10"/>
          <p:cNvSpPr/>
          <p:nvPr/>
        </p:nvSpPr>
        <p:spPr>
          <a:xfrm>
            <a:off x="841248" y="5074920"/>
            <a:ext cx="2910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Lowest risk — start here</a:t>
            </a:r>
            <a:endParaRPr lang="en-US" sz="1200" dirty="0"/>
          </a:p>
        </p:txBody>
      </p:sp>
      <p:sp>
        <p:nvSpPr>
          <p:cNvPr id="14" name="Shape 11"/>
          <p:cNvSpPr/>
          <p:nvPr/>
        </p:nvSpPr>
        <p:spPr>
          <a:xfrm>
            <a:off x="4346448" y="1783080"/>
            <a:ext cx="3496056" cy="3977640"/>
          </a:xfrm>
          <a:prstGeom prst="roundRect">
            <a:avLst>
              <a:gd name="adj" fmla="val 2354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6470904" y="1965960"/>
            <a:ext cx="11887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4000" b="1" dirty="0">
                <a:solidFill>
                  <a:srgbClr val="EAF0FB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02</a:t>
            </a:r>
            <a:endParaRPr lang="en-US" sz="4000" dirty="0"/>
          </a:p>
        </p:txBody>
      </p:sp>
      <p:sp>
        <p:nvSpPr>
          <p:cNvPr id="16" name="Shape 13"/>
          <p:cNvSpPr/>
          <p:nvPr/>
        </p:nvSpPr>
        <p:spPr>
          <a:xfrm>
            <a:off x="4639056" y="2093976"/>
            <a:ext cx="868680" cy="868680"/>
          </a:xfrm>
          <a:prstGeom prst="ellipse">
            <a:avLst/>
          </a:prstGeom>
          <a:solidFill>
            <a:srgbClr val="1AA0C4"/>
          </a:solidFill>
          <a:ln/>
        </p:spPr>
      </p:sp>
      <p:pic>
        <p:nvPicPr>
          <p:cNvPr id="1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600" y="2328520"/>
            <a:ext cx="399593" cy="399593"/>
          </a:xfrm>
          <a:prstGeom prst="rect">
            <a:avLst/>
          </a:prstGeom>
        </p:spPr>
      </p:pic>
      <p:sp>
        <p:nvSpPr>
          <p:cNvPr id="18" name="Text 14"/>
          <p:cNvSpPr/>
          <p:nvPr/>
        </p:nvSpPr>
        <p:spPr>
          <a:xfrm>
            <a:off x="4639056" y="3154680"/>
            <a:ext cx="294741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Trade single cards</a:t>
            </a:r>
            <a:endParaRPr lang="en-US" sz="1900" dirty="0"/>
          </a:p>
        </p:txBody>
      </p:sp>
      <p:sp>
        <p:nvSpPr>
          <p:cNvPr id="19" name="Text 15"/>
          <p:cNvSpPr/>
          <p:nvPr/>
        </p:nvSpPr>
        <p:spPr>
          <a:xfrm>
            <a:off x="4639056" y="3749040"/>
            <a:ext cx="2929128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Buy underpriced chase cards (alt-arts, rares), resell at true market. Higher skill, higher reward.</a:t>
            </a:r>
            <a:endParaRPr lang="en-US" sz="1350" dirty="0"/>
          </a:p>
        </p:txBody>
      </p:sp>
      <p:sp>
        <p:nvSpPr>
          <p:cNvPr id="20" name="Shape 16"/>
          <p:cNvSpPr/>
          <p:nvPr/>
        </p:nvSpPr>
        <p:spPr>
          <a:xfrm>
            <a:off x="4639056" y="5074920"/>
            <a:ext cx="2910840" cy="457200"/>
          </a:xfrm>
          <a:prstGeom prst="roundRect">
            <a:avLst>
              <a:gd name="adj" fmla="val 16000"/>
            </a:avLst>
          </a:prstGeom>
          <a:solidFill>
            <a:srgbClr val="1AA0C4"/>
          </a:solidFill>
          <a:ln/>
        </p:spPr>
      </p:sp>
      <p:sp>
        <p:nvSpPr>
          <p:cNvPr id="21" name="Text 17"/>
          <p:cNvSpPr/>
          <p:nvPr/>
        </p:nvSpPr>
        <p:spPr>
          <a:xfrm>
            <a:off x="4639056" y="5074920"/>
            <a:ext cx="2910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Medium risk</a:t>
            </a:r>
            <a:endParaRPr lang="en-US" sz="1200" dirty="0"/>
          </a:p>
        </p:txBody>
      </p:sp>
      <p:sp>
        <p:nvSpPr>
          <p:cNvPr id="22" name="Shape 18"/>
          <p:cNvSpPr/>
          <p:nvPr/>
        </p:nvSpPr>
        <p:spPr>
          <a:xfrm>
            <a:off x="8144256" y="1783080"/>
            <a:ext cx="3496056" cy="3977640"/>
          </a:xfrm>
          <a:prstGeom prst="roundRect">
            <a:avLst>
              <a:gd name="adj" fmla="val 2354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23" name="Text 19"/>
          <p:cNvSpPr/>
          <p:nvPr/>
        </p:nvSpPr>
        <p:spPr>
          <a:xfrm>
            <a:off x="10268712" y="1965960"/>
            <a:ext cx="11887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4000" b="1" dirty="0">
                <a:solidFill>
                  <a:srgbClr val="EAF0FB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03</a:t>
            </a:r>
            <a:endParaRPr lang="en-US" sz="4000" dirty="0"/>
          </a:p>
        </p:txBody>
      </p:sp>
      <p:sp>
        <p:nvSpPr>
          <p:cNvPr id="24" name="Shape 20"/>
          <p:cNvSpPr/>
          <p:nvPr/>
        </p:nvSpPr>
        <p:spPr>
          <a:xfrm>
            <a:off x="8436864" y="2093976"/>
            <a:ext cx="868680" cy="868680"/>
          </a:xfrm>
          <a:prstGeom prst="ellipse">
            <a:avLst/>
          </a:prstGeom>
          <a:solidFill>
            <a:srgbClr val="F5B400"/>
          </a:solidFill>
          <a:ln/>
        </p:spPr>
      </p:sp>
      <p:pic>
        <p:nvPicPr>
          <p:cNvPr id="2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408" y="2328520"/>
            <a:ext cx="399593" cy="399593"/>
          </a:xfrm>
          <a:prstGeom prst="rect">
            <a:avLst/>
          </a:prstGeom>
        </p:spPr>
      </p:pic>
      <p:sp>
        <p:nvSpPr>
          <p:cNvPr id="26" name="Text 21"/>
          <p:cNvSpPr/>
          <p:nvPr/>
        </p:nvSpPr>
        <p:spPr>
          <a:xfrm>
            <a:off x="8436864" y="3154680"/>
            <a:ext cx="294741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Hold for appreciation</a:t>
            </a:r>
            <a:endParaRPr lang="en-US" sz="1900" dirty="0"/>
          </a:p>
        </p:txBody>
      </p:sp>
      <p:sp>
        <p:nvSpPr>
          <p:cNvPr id="27" name="Text 22"/>
          <p:cNvSpPr/>
          <p:nvPr/>
        </p:nvSpPr>
        <p:spPr>
          <a:xfrm>
            <a:off x="8436864" y="3749040"/>
            <a:ext cx="2929128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Park sealed boxes from sets going out of print; sell months/years later as supply dries up.</a:t>
            </a:r>
            <a:endParaRPr lang="en-US" sz="1350" dirty="0"/>
          </a:p>
        </p:txBody>
      </p:sp>
      <p:sp>
        <p:nvSpPr>
          <p:cNvPr id="28" name="Shape 23"/>
          <p:cNvSpPr/>
          <p:nvPr/>
        </p:nvSpPr>
        <p:spPr>
          <a:xfrm>
            <a:off x="8436864" y="5074920"/>
            <a:ext cx="2910840" cy="457200"/>
          </a:xfrm>
          <a:prstGeom prst="roundRect">
            <a:avLst>
              <a:gd name="adj" fmla="val 16000"/>
            </a:avLst>
          </a:prstGeom>
          <a:solidFill>
            <a:srgbClr val="F5B400"/>
          </a:solidFill>
          <a:ln/>
        </p:spPr>
      </p:sp>
      <p:sp>
        <p:nvSpPr>
          <p:cNvPr id="29" name="Text 24"/>
          <p:cNvSpPr/>
          <p:nvPr/>
        </p:nvSpPr>
        <p:spPr>
          <a:xfrm>
            <a:off x="8436864" y="5074920"/>
            <a:ext cx="2910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Slow but powerful</a:t>
            </a:r>
            <a:endParaRPr lang="en-US" sz="1200" dirty="0"/>
          </a:p>
        </p:txBody>
      </p:sp>
      <p:sp>
        <p:nvSpPr>
          <p:cNvPr id="30" name="Text 25"/>
          <p:cNvSpPr/>
          <p:nvPr/>
        </p:nvSpPr>
        <p:spPr>
          <a:xfrm>
            <a:off x="548640" y="5989320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three rely on one truth: scarcity raises price. Out-of-print + in-demand = up. Reprinted + everywhere = down.</a:t>
            </a:r>
            <a:endParaRPr lang="en-US" sz="125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20624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300" kern="0" dirty="0">
                <a:solidFill>
                  <a:srgbClr val="1AA0C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KEEPING IT CLEAN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10642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Singapore admin side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48640" y="647395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200" kern="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TCG RESALE PLAYBOOK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10360152" y="6473952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 / 32</a:t>
            </a:r>
            <a:endParaRPr lang="en-US" sz="800" dirty="0"/>
          </a:p>
        </p:txBody>
      </p:sp>
      <p:sp>
        <p:nvSpPr>
          <p:cNvPr id="6" name="Shape 4"/>
          <p:cNvSpPr/>
          <p:nvPr/>
        </p:nvSpPr>
        <p:spPr>
          <a:xfrm>
            <a:off x="548640" y="1783080"/>
            <a:ext cx="5362956" cy="1645920"/>
          </a:xfrm>
          <a:prstGeom prst="roundRect">
            <a:avLst>
              <a:gd name="adj" fmla="val 500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841248" y="2039112"/>
            <a:ext cx="731520" cy="731520"/>
          </a:xfrm>
          <a:prstGeom prst="ellipse">
            <a:avLst/>
          </a:prstGeom>
          <a:solidFill>
            <a:srgbClr val="1AA0C4"/>
          </a:solidFill>
          <a:ln/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8758" y="2236622"/>
            <a:ext cx="336499" cy="336499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755648" y="2039112"/>
            <a:ext cx="399135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GST — 9%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859536" y="2743200"/>
            <a:ext cx="474116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Applies to taxable goods and to imported low-value goods. Build it into landed cost.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6277356" y="1783080"/>
            <a:ext cx="5362956" cy="1645920"/>
          </a:xfrm>
          <a:prstGeom prst="roundRect">
            <a:avLst>
              <a:gd name="adj" fmla="val 500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6569964" y="2039112"/>
            <a:ext cx="731520" cy="731520"/>
          </a:xfrm>
          <a:prstGeom prst="ellipse">
            <a:avLst/>
          </a:prstGeom>
          <a:solidFill>
            <a:srgbClr val="F5B400"/>
          </a:solidFill>
          <a:ln/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474" y="2236622"/>
            <a:ext cx="336499" cy="336499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7484364" y="2039112"/>
            <a:ext cx="399135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Business registration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6588252" y="2743200"/>
            <a:ext cx="474116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 ongoing profit-seeking operation usually needs ACRA registration (a UEN). A one-off personal sale generally doesn't.</a:t>
            </a:r>
            <a:endParaRPr lang="en-US" sz="1200" dirty="0"/>
          </a:p>
        </p:txBody>
      </p:sp>
      <p:sp>
        <p:nvSpPr>
          <p:cNvPr id="16" name="Shape 12"/>
          <p:cNvSpPr/>
          <p:nvPr/>
        </p:nvSpPr>
        <p:spPr>
          <a:xfrm>
            <a:off x="548640" y="3657600"/>
            <a:ext cx="5362956" cy="1645920"/>
          </a:xfrm>
          <a:prstGeom prst="roundRect">
            <a:avLst>
              <a:gd name="adj" fmla="val 500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7" name="Shape 13"/>
          <p:cNvSpPr/>
          <p:nvPr/>
        </p:nvSpPr>
        <p:spPr>
          <a:xfrm>
            <a:off x="841248" y="3913632"/>
            <a:ext cx="731520" cy="731520"/>
          </a:xfrm>
          <a:prstGeom prst="ellipse">
            <a:avLst/>
          </a:prstGeom>
          <a:solidFill>
            <a:srgbClr val="1FA463"/>
          </a:solidFill>
          <a:ln/>
        </p:spPr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758" y="4111142"/>
            <a:ext cx="336499" cy="336499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1755648" y="3913632"/>
            <a:ext cx="399135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Income tax</a:t>
            </a:r>
            <a:endParaRPr lang="en-US" sz="1600" dirty="0"/>
          </a:p>
        </p:txBody>
      </p:sp>
      <p:sp>
        <p:nvSpPr>
          <p:cNvPr id="20" name="Text 15"/>
          <p:cNvSpPr/>
          <p:nvPr/>
        </p:nvSpPr>
        <p:spPr>
          <a:xfrm>
            <a:off x="859536" y="4617720"/>
            <a:ext cx="474116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Profits from a reselling trade are taxable (IRAS). Buying mainly to resell points to a 'trade', not a hobby.</a:t>
            </a:r>
            <a:endParaRPr lang="en-US" sz="1200" dirty="0"/>
          </a:p>
        </p:txBody>
      </p:sp>
      <p:sp>
        <p:nvSpPr>
          <p:cNvPr id="21" name="Shape 16"/>
          <p:cNvSpPr/>
          <p:nvPr/>
        </p:nvSpPr>
        <p:spPr>
          <a:xfrm>
            <a:off x="6277356" y="3657600"/>
            <a:ext cx="5362956" cy="1645920"/>
          </a:xfrm>
          <a:prstGeom prst="roundRect">
            <a:avLst>
              <a:gd name="adj" fmla="val 500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22" name="Shape 17"/>
          <p:cNvSpPr/>
          <p:nvPr/>
        </p:nvSpPr>
        <p:spPr>
          <a:xfrm>
            <a:off x="6569964" y="3913632"/>
            <a:ext cx="731520" cy="731520"/>
          </a:xfrm>
          <a:prstGeom prst="ellipse">
            <a:avLst/>
          </a:prstGeom>
          <a:solidFill>
            <a:srgbClr val="7C5CFC"/>
          </a:solidFill>
          <a:ln/>
        </p:spPr>
      </p:sp>
      <p:pic>
        <p:nvPicPr>
          <p:cNvPr id="2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474" y="4111142"/>
            <a:ext cx="336499" cy="336499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7484364" y="3913632"/>
            <a:ext cx="399135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Keep records</a:t>
            </a:r>
            <a:endParaRPr lang="en-US" sz="1600" dirty="0"/>
          </a:p>
        </p:txBody>
      </p:sp>
      <p:sp>
        <p:nvSpPr>
          <p:cNvPr id="25" name="Text 19"/>
          <p:cNvSpPr/>
          <p:nvPr/>
        </p:nvSpPr>
        <p:spPr>
          <a:xfrm>
            <a:off x="6588252" y="4617720"/>
            <a:ext cx="474116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 every buy &amp; sell from day one — cost, price, fees, date. Makes tax and our own P&amp;L painless.</a:t>
            </a:r>
            <a:endParaRPr lang="en-US" sz="1200" dirty="0"/>
          </a:p>
        </p:txBody>
      </p:sp>
      <p:sp>
        <p:nvSpPr>
          <p:cNvPr id="26" name="Shape 20"/>
          <p:cNvSpPr/>
          <p:nvPr/>
        </p:nvSpPr>
        <p:spPr>
          <a:xfrm>
            <a:off x="548640" y="5468112"/>
            <a:ext cx="11091672" cy="658368"/>
          </a:xfrm>
          <a:prstGeom prst="roundRect">
            <a:avLst>
              <a:gd name="adj" fmla="val 11111"/>
            </a:avLst>
          </a:prstGeom>
          <a:solidFill>
            <a:srgbClr val="FFF6E0"/>
          </a:solidFill>
          <a:ln/>
        </p:spPr>
      </p:sp>
      <p:sp>
        <p:nvSpPr>
          <p:cNvPr id="27" name="Shape 21"/>
          <p:cNvSpPr/>
          <p:nvPr/>
        </p:nvSpPr>
        <p:spPr>
          <a:xfrm>
            <a:off x="749808" y="5559552"/>
            <a:ext cx="457200" cy="457200"/>
          </a:xfrm>
          <a:prstGeom prst="ellipse">
            <a:avLst/>
          </a:prstGeom>
          <a:solidFill>
            <a:srgbClr val="F5B400"/>
          </a:solidFill>
          <a:ln/>
        </p:spPr>
      </p:sp>
      <p:pic>
        <p:nvPicPr>
          <p:cNvPr id="28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252" y="5682996"/>
            <a:ext cx="210312" cy="210312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1389888" y="5468112"/>
            <a:ext cx="100584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B886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General info, not professional advice.  </a:t>
            </a:r>
            <a:pPr indent="0" marL="0">
              <a:buNone/>
            </a:pPr>
            <a:r>
              <a:rPr lang="en-US" sz="115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Tax and registration rules change — confirm with current IRAS &amp; ACRA guidance (or an accountant).</a:t>
            </a:r>
            <a:endParaRPr lang="en-US" sz="115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20624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300" kern="0" dirty="0">
                <a:solidFill>
                  <a:srgbClr val="1FA4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LET'S GO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10642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Our first 30 days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48640" y="647395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200" kern="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TCG RESALE PLAYBOOK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10360152" y="6473952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31 / 32</a:t>
            </a:r>
            <a:endParaRPr lang="en-US" sz="800" dirty="0"/>
          </a:p>
        </p:txBody>
      </p:sp>
      <p:sp>
        <p:nvSpPr>
          <p:cNvPr id="6" name="Shape 4"/>
          <p:cNvSpPr/>
          <p:nvPr/>
        </p:nvSpPr>
        <p:spPr>
          <a:xfrm>
            <a:off x="548640" y="1828800"/>
            <a:ext cx="2546604" cy="3657600"/>
          </a:xfrm>
          <a:prstGeom prst="roundRect">
            <a:avLst>
              <a:gd name="adj" fmla="val 3232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822960" y="2121408"/>
            <a:ext cx="1997964" cy="457200"/>
          </a:xfrm>
          <a:prstGeom prst="roundRect">
            <a:avLst>
              <a:gd name="adj" fmla="val 16000"/>
            </a:avLst>
          </a:prstGeom>
          <a:solidFill>
            <a:srgbClr val="1FA463"/>
          </a:solidFill>
          <a:ln/>
        </p:spPr>
      </p:sp>
      <p:sp>
        <p:nvSpPr>
          <p:cNvPr id="8" name="Text 6"/>
          <p:cNvSpPr/>
          <p:nvPr/>
        </p:nvSpPr>
        <p:spPr>
          <a:xfrm>
            <a:off x="822960" y="2121408"/>
            <a:ext cx="199796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Week 1</a:t>
            </a:r>
            <a:endParaRPr lang="en-US" sz="1350" dirty="0"/>
          </a:p>
        </p:txBody>
      </p:sp>
      <p:sp>
        <p:nvSpPr>
          <p:cNvPr id="9" name="Shape 7"/>
          <p:cNvSpPr/>
          <p:nvPr/>
        </p:nvSpPr>
        <p:spPr>
          <a:xfrm>
            <a:off x="1433322" y="2788920"/>
            <a:ext cx="777240" cy="777240"/>
          </a:xfrm>
          <a:prstGeom prst="ellipse">
            <a:avLst/>
          </a:prstGeom>
          <a:solidFill>
            <a:srgbClr val="1FA463"/>
          </a:solidFill>
          <a:ln/>
        </p:spPr>
      </p:sp>
      <p:pic>
        <p:nvPicPr>
          <p:cNvPr id="10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3177" y="2998775"/>
            <a:ext cx="357530" cy="357530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731520" y="3749040"/>
            <a:ext cx="218084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Set up the toolkit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768096" y="4297680"/>
            <a:ext cx="2107692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2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Download Collectr, TCGplayer, eBay &amp; Carousell. Practise pulling sold prices on 10 cards.</a:t>
            </a:r>
            <a:endParaRPr lang="en-US" sz="1200" dirty="0"/>
          </a:p>
        </p:txBody>
      </p:sp>
      <p:sp>
        <p:nvSpPr>
          <p:cNvPr id="13" name="Shape 10"/>
          <p:cNvSpPr/>
          <p:nvPr/>
        </p:nvSpPr>
        <p:spPr>
          <a:xfrm>
            <a:off x="3396996" y="1828800"/>
            <a:ext cx="2546604" cy="3657600"/>
          </a:xfrm>
          <a:prstGeom prst="roundRect">
            <a:avLst>
              <a:gd name="adj" fmla="val 3232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3671316" y="2121408"/>
            <a:ext cx="1997964" cy="457200"/>
          </a:xfrm>
          <a:prstGeom prst="roundRect">
            <a:avLst>
              <a:gd name="adj" fmla="val 16000"/>
            </a:avLst>
          </a:prstGeom>
          <a:solidFill>
            <a:srgbClr val="1FA463"/>
          </a:solidFill>
          <a:ln/>
        </p:spPr>
      </p:sp>
      <p:sp>
        <p:nvSpPr>
          <p:cNvPr id="15" name="Text 12"/>
          <p:cNvSpPr/>
          <p:nvPr/>
        </p:nvSpPr>
        <p:spPr>
          <a:xfrm>
            <a:off x="3671316" y="2121408"/>
            <a:ext cx="199796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Week 2</a:t>
            </a:r>
            <a:endParaRPr lang="en-US" sz="1350" dirty="0"/>
          </a:p>
        </p:txBody>
      </p:sp>
      <p:sp>
        <p:nvSpPr>
          <p:cNvPr id="16" name="Shape 13"/>
          <p:cNvSpPr/>
          <p:nvPr/>
        </p:nvSpPr>
        <p:spPr>
          <a:xfrm>
            <a:off x="4281678" y="2788920"/>
            <a:ext cx="777240" cy="777240"/>
          </a:xfrm>
          <a:prstGeom prst="ellipse">
            <a:avLst/>
          </a:prstGeom>
          <a:solidFill>
            <a:srgbClr val="1FA463"/>
          </a:solidFill>
          <a:ln/>
        </p:spPr>
      </p:sp>
      <p:pic>
        <p:nvPicPr>
          <p:cNvPr id="1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533" y="2998775"/>
            <a:ext cx="357530" cy="357530"/>
          </a:xfrm>
          <a:prstGeom prst="rect">
            <a:avLst/>
          </a:prstGeom>
        </p:spPr>
      </p:pic>
      <p:sp>
        <p:nvSpPr>
          <p:cNvPr id="18" name="Text 14"/>
          <p:cNvSpPr/>
          <p:nvPr/>
        </p:nvSpPr>
        <p:spPr>
          <a:xfrm>
            <a:off x="3579876" y="3749040"/>
            <a:ext cx="218084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Watch, don't buy</a:t>
            </a:r>
            <a:endParaRPr lang="en-US" sz="1500" dirty="0"/>
          </a:p>
        </p:txBody>
      </p:sp>
      <p:sp>
        <p:nvSpPr>
          <p:cNvPr id="19" name="Text 15"/>
          <p:cNvSpPr/>
          <p:nvPr/>
        </p:nvSpPr>
        <p:spPr>
          <a:xfrm>
            <a:off x="3616452" y="4297680"/>
            <a:ext cx="2107692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2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Track 3-4 current sets in Collectr. Visit two local shops. Learn the rhythm of real prices.</a:t>
            </a:r>
            <a:endParaRPr lang="en-US" sz="1200" dirty="0"/>
          </a:p>
        </p:txBody>
      </p:sp>
      <p:sp>
        <p:nvSpPr>
          <p:cNvPr id="20" name="Shape 16"/>
          <p:cNvSpPr/>
          <p:nvPr/>
        </p:nvSpPr>
        <p:spPr>
          <a:xfrm>
            <a:off x="6245352" y="1828800"/>
            <a:ext cx="2546604" cy="3657600"/>
          </a:xfrm>
          <a:prstGeom prst="roundRect">
            <a:avLst>
              <a:gd name="adj" fmla="val 3232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21" name="Shape 17"/>
          <p:cNvSpPr/>
          <p:nvPr/>
        </p:nvSpPr>
        <p:spPr>
          <a:xfrm>
            <a:off x="6519672" y="2121408"/>
            <a:ext cx="1997964" cy="457200"/>
          </a:xfrm>
          <a:prstGeom prst="roundRect">
            <a:avLst>
              <a:gd name="adj" fmla="val 16000"/>
            </a:avLst>
          </a:prstGeom>
          <a:solidFill>
            <a:srgbClr val="1FA463"/>
          </a:solidFill>
          <a:ln/>
        </p:spPr>
      </p:sp>
      <p:sp>
        <p:nvSpPr>
          <p:cNvPr id="22" name="Text 18"/>
          <p:cNvSpPr/>
          <p:nvPr/>
        </p:nvSpPr>
        <p:spPr>
          <a:xfrm>
            <a:off x="6519672" y="2121408"/>
            <a:ext cx="199796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Week 3</a:t>
            </a:r>
            <a:endParaRPr lang="en-US" sz="1350" dirty="0"/>
          </a:p>
        </p:txBody>
      </p:sp>
      <p:sp>
        <p:nvSpPr>
          <p:cNvPr id="23" name="Shape 19"/>
          <p:cNvSpPr/>
          <p:nvPr/>
        </p:nvSpPr>
        <p:spPr>
          <a:xfrm>
            <a:off x="7130034" y="2788920"/>
            <a:ext cx="777240" cy="777240"/>
          </a:xfrm>
          <a:prstGeom prst="ellipse">
            <a:avLst/>
          </a:prstGeom>
          <a:solidFill>
            <a:srgbClr val="1FA463"/>
          </a:solidFill>
          <a:ln/>
        </p:spPr>
      </p:sp>
      <p:pic>
        <p:nvPicPr>
          <p:cNvPr id="2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889" y="2998775"/>
            <a:ext cx="357530" cy="357530"/>
          </a:xfrm>
          <a:prstGeom prst="rect">
            <a:avLst/>
          </a:prstGeom>
        </p:spPr>
      </p:pic>
      <p:sp>
        <p:nvSpPr>
          <p:cNvPr id="25" name="Text 20"/>
          <p:cNvSpPr/>
          <p:nvPr/>
        </p:nvSpPr>
        <p:spPr>
          <a:xfrm>
            <a:off x="6428232" y="3749040"/>
            <a:ext cx="218084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First small flip</a:t>
            </a:r>
            <a:endParaRPr lang="en-US" sz="1500" dirty="0"/>
          </a:p>
        </p:txBody>
      </p:sp>
      <p:sp>
        <p:nvSpPr>
          <p:cNvPr id="26" name="Text 21"/>
          <p:cNvSpPr/>
          <p:nvPr/>
        </p:nvSpPr>
        <p:spPr>
          <a:xfrm>
            <a:off x="6464808" y="4297680"/>
            <a:ext cx="2107692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2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Buy 1-2 sealed boxes we've priced with margin. Pre-order one upcoming set at retail.</a:t>
            </a:r>
            <a:endParaRPr lang="en-US" sz="1200" dirty="0"/>
          </a:p>
        </p:txBody>
      </p:sp>
      <p:sp>
        <p:nvSpPr>
          <p:cNvPr id="27" name="Shape 22"/>
          <p:cNvSpPr/>
          <p:nvPr/>
        </p:nvSpPr>
        <p:spPr>
          <a:xfrm>
            <a:off x="9093708" y="1828800"/>
            <a:ext cx="2546604" cy="3657600"/>
          </a:xfrm>
          <a:prstGeom prst="roundRect">
            <a:avLst>
              <a:gd name="adj" fmla="val 3232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28" name="Shape 23"/>
          <p:cNvSpPr/>
          <p:nvPr/>
        </p:nvSpPr>
        <p:spPr>
          <a:xfrm>
            <a:off x="9368028" y="2121408"/>
            <a:ext cx="1997964" cy="457200"/>
          </a:xfrm>
          <a:prstGeom prst="roundRect">
            <a:avLst>
              <a:gd name="adj" fmla="val 16000"/>
            </a:avLst>
          </a:prstGeom>
          <a:solidFill>
            <a:srgbClr val="1FA463"/>
          </a:solidFill>
          <a:ln/>
        </p:spPr>
      </p:sp>
      <p:sp>
        <p:nvSpPr>
          <p:cNvPr id="29" name="Text 24"/>
          <p:cNvSpPr/>
          <p:nvPr/>
        </p:nvSpPr>
        <p:spPr>
          <a:xfrm>
            <a:off x="9368028" y="2121408"/>
            <a:ext cx="199796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Week 4</a:t>
            </a:r>
            <a:endParaRPr lang="en-US" sz="1350" dirty="0"/>
          </a:p>
        </p:txBody>
      </p:sp>
      <p:sp>
        <p:nvSpPr>
          <p:cNvPr id="30" name="Shape 25"/>
          <p:cNvSpPr/>
          <p:nvPr/>
        </p:nvSpPr>
        <p:spPr>
          <a:xfrm>
            <a:off x="9978390" y="2788920"/>
            <a:ext cx="777240" cy="777240"/>
          </a:xfrm>
          <a:prstGeom prst="ellipse">
            <a:avLst/>
          </a:prstGeom>
          <a:solidFill>
            <a:srgbClr val="1FA463"/>
          </a:solidFill>
          <a:ln/>
        </p:spPr>
      </p:sp>
      <p:pic>
        <p:nvPicPr>
          <p:cNvPr id="3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245" y="2998775"/>
            <a:ext cx="357530" cy="357530"/>
          </a:xfrm>
          <a:prstGeom prst="rect">
            <a:avLst/>
          </a:prstGeom>
        </p:spPr>
      </p:pic>
      <p:sp>
        <p:nvSpPr>
          <p:cNvPr id="32" name="Text 26"/>
          <p:cNvSpPr/>
          <p:nvPr/>
        </p:nvSpPr>
        <p:spPr>
          <a:xfrm>
            <a:off x="9276588" y="3749040"/>
            <a:ext cx="218084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Sell &amp; review</a:t>
            </a:r>
            <a:endParaRPr lang="en-US" sz="1500" dirty="0"/>
          </a:p>
        </p:txBody>
      </p:sp>
      <p:sp>
        <p:nvSpPr>
          <p:cNvPr id="33" name="Text 27"/>
          <p:cNvSpPr/>
          <p:nvPr/>
        </p:nvSpPr>
        <p:spPr>
          <a:xfrm>
            <a:off x="9313164" y="4297680"/>
            <a:ext cx="2107692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2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List on Carousell, do a safe meetup, log the P&amp;L. Decide what to repeat and scale.</a:t>
            </a:r>
            <a:endParaRPr lang="en-US" sz="1200" dirty="0"/>
          </a:p>
        </p:txBody>
      </p:sp>
      <p:sp>
        <p:nvSpPr>
          <p:cNvPr id="34" name="Text 28"/>
          <p:cNvSpPr/>
          <p:nvPr/>
        </p:nvSpPr>
        <p:spPr>
          <a:xfrm>
            <a:off x="548640" y="5989320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i="1" dirty="0">
                <a:solidFill>
                  <a:srgbClr val="1FA4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Goal for month one: not big profit — just one clean, safe round-trip we both understand end to end.</a:t>
            </a:r>
            <a:endParaRPr lang="en-US" sz="125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12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692640" y="4206240"/>
            <a:ext cx="4023360" cy="4023360"/>
          </a:xfrm>
          <a:prstGeom prst="ellipse">
            <a:avLst/>
          </a:prstGeom>
          <a:solidFill>
            <a:srgbClr val="F5B400">
              <a:alpha val="16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-1280160" y="-1280160"/>
            <a:ext cx="3840480" cy="3840480"/>
          </a:xfrm>
          <a:prstGeom prst="ellipse">
            <a:avLst/>
          </a:prstGeom>
          <a:solidFill>
            <a:srgbClr val="1AA0C4">
              <a:alpha val="16000"/>
            </a:srgbClr>
          </a:solidFill>
          <a:ln/>
        </p:spPr>
      </p:sp>
      <p:sp>
        <p:nvSpPr>
          <p:cNvPr id="4" name="Text 2"/>
          <p:cNvSpPr/>
          <p:nvPr/>
        </p:nvSpPr>
        <p:spPr>
          <a:xfrm>
            <a:off x="548640" y="105156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F5B40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WHOLE PLAYBOOK, IN ONE LINE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548640" y="1463040"/>
            <a:ext cx="1078992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Buy below market.</a:t>
            </a:r>
            <a:endParaRPr lang="en-US" sz="5000" dirty="0"/>
          </a:p>
          <a:p>
            <a:pPr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Sell into demand.</a:t>
            </a:r>
            <a:endParaRPr lang="en-US" sz="5000" dirty="0"/>
          </a:p>
          <a:p>
            <a:pPr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Repeat, safely.</a:t>
            </a:r>
            <a:endParaRPr lang="en-US" sz="5000" dirty="0"/>
          </a:p>
        </p:txBody>
      </p:sp>
      <p:sp>
        <p:nvSpPr>
          <p:cNvPr id="6" name="Shape 4"/>
          <p:cNvSpPr/>
          <p:nvPr/>
        </p:nvSpPr>
        <p:spPr>
          <a:xfrm>
            <a:off x="548640" y="4114800"/>
            <a:ext cx="2546604" cy="914400"/>
          </a:xfrm>
          <a:prstGeom prst="roundRect">
            <a:avLst>
              <a:gd name="adj" fmla="val 10000"/>
            </a:avLst>
          </a:prstGeom>
          <a:solidFill>
            <a:srgbClr val="1E2A4F"/>
          </a:solidFill>
          <a:ln/>
          <a:effectLst>
            <a:outerShdw sx="100000" sy="100000" kx="0" ky="0" algn="bl" rotWithShape="0" blurRad="127000" dist="38100" dir="8100000">
              <a:srgbClr val="000000">
                <a:alpha val="35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777240" y="4334256"/>
            <a:ext cx="475488" cy="475488"/>
          </a:xfrm>
          <a:prstGeom prst="ellipse">
            <a:avLst/>
          </a:prstGeom>
          <a:solidFill>
            <a:srgbClr val="F5B400"/>
          </a:solidFill>
          <a:ln/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5622" y="4462638"/>
            <a:ext cx="218724" cy="218724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389888" y="4114800"/>
            <a:ext cx="1586484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Sealed first</a:t>
            </a:r>
            <a:endParaRPr lang="en-US" sz="1350" dirty="0"/>
          </a:p>
        </p:txBody>
      </p:sp>
      <p:sp>
        <p:nvSpPr>
          <p:cNvPr id="10" name="Shape 7"/>
          <p:cNvSpPr/>
          <p:nvPr/>
        </p:nvSpPr>
        <p:spPr>
          <a:xfrm>
            <a:off x="3396996" y="4114800"/>
            <a:ext cx="2546604" cy="914400"/>
          </a:xfrm>
          <a:prstGeom prst="roundRect">
            <a:avLst>
              <a:gd name="adj" fmla="val 10000"/>
            </a:avLst>
          </a:prstGeom>
          <a:solidFill>
            <a:srgbClr val="1E2A4F"/>
          </a:solidFill>
          <a:ln/>
          <a:effectLst>
            <a:outerShdw sx="100000" sy="100000" kx="0" ky="0" algn="bl" rotWithShape="0" blurRad="127000" dist="38100" dir="8100000">
              <a:srgbClr val="000000">
                <a:alpha val="35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3625596" y="4334256"/>
            <a:ext cx="475488" cy="475488"/>
          </a:xfrm>
          <a:prstGeom prst="ellipse">
            <a:avLst/>
          </a:prstGeom>
          <a:solidFill>
            <a:srgbClr val="F5B400"/>
          </a:solidFill>
          <a:ln/>
        </p:spPr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978" y="4462638"/>
            <a:ext cx="218724" cy="218724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4238244" y="4114800"/>
            <a:ext cx="1586484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Price on sold data</a:t>
            </a:r>
            <a:endParaRPr lang="en-US" sz="1350" dirty="0"/>
          </a:p>
        </p:txBody>
      </p:sp>
      <p:sp>
        <p:nvSpPr>
          <p:cNvPr id="14" name="Shape 10"/>
          <p:cNvSpPr/>
          <p:nvPr/>
        </p:nvSpPr>
        <p:spPr>
          <a:xfrm>
            <a:off x="6245352" y="4114800"/>
            <a:ext cx="2546604" cy="914400"/>
          </a:xfrm>
          <a:prstGeom prst="roundRect">
            <a:avLst>
              <a:gd name="adj" fmla="val 10000"/>
            </a:avLst>
          </a:prstGeom>
          <a:solidFill>
            <a:srgbClr val="1E2A4F"/>
          </a:solidFill>
          <a:ln/>
          <a:effectLst>
            <a:outerShdw sx="100000" sy="100000" kx="0" ky="0" algn="bl" rotWithShape="0" blurRad="127000" dist="38100" dir="8100000">
              <a:srgbClr val="000000">
                <a:alpha val="35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6473952" y="4334256"/>
            <a:ext cx="475488" cy="475488"/>
          </a:xfrm>
          <a:prstGeom prst="ellipse">
            <a:avLst/>
          </a:prstGeom>
          <a:solidFill>
            <a:srgbClr val="F5B400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334" y="4462638"/>
            <a:ext cx="218724" cy="218724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7086600" y="4114800"/>
            <a:ext cx="1586484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Verify every deal</a:t>
            </a:r>
            <a:endParaRPr lang="en-US" sz="1350" dirty="0"/>
          </a:p>
        </p:txBody>
      </p:sp>
      <p:sp>
        <p:nvSpPr>
          <p:cNvPr id="18" name="Shape 13"/>
          <p:cNvSpPr/>
          <p:nvPr/>
        </p:nvSpPr>
        <p:spPr>
          <a:xfrm>
            <a:off x="9093708" y="4114800"/>
            <a:ext cx="2546604" cy="914400"/>
          </a:xfrm>
          <a:prstGeom prst="roundRect">
            <a:avLst>
              <a:gd name="adj" fmla="val 10000"/>
            </a:avLst>
          </a:prstGeom>
          <a:solidFill>
            <a:srgbClr val="1E2A4F"/>
          </a:solidFill>
          <a:ln/>
          <a:effectLst>
            <a:outerShdw sx="100000" sy="100000" kx="0" ky="0" algn="bl" rotWithShape="0" blurRad="127000" dist="38100" dir="8100000">
              <a:srgbClr val="000000">
                <a:alpha val="35000"/>
              </a:srgbClr>
            </a:outerShdw>
          </a:effectLst>
        </p:spPr>
      </p:sp>
      <p:sp>
        <p:nvSpPr>
          <p:cNvPr id="19" name="Shape 14"/>
          <p:cNvSpPr/>
          <p:nvPr/>
        </p:nvSpPr>
        <p:spPr>
          <a:xfrm>
            <a:off x="9322308" y="4334256"/>
            <a:ext cx="475488" cy="475488"/>
          </a:xfrm>
          <a:prstGeom prst="ellipse">
            <a:avLst/>
          </a:prstGeom>
          <a:solidFill>
            <a:srgbClr val="F5B400"/>
          </a:solidFill>
          <a:ln/>
        </p:spPr>
      </p:sp>
      <p:pic>
        <p:nvPicPr>
          <p:cNvPr id="2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0690" y="4462638"/>
            <a:ext cx="218724" cy="218724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9934956" y="4114800"/>
            <a:ext cx="1586484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Track it in Collectr</a:t>
            </a:r>
            <a:endParaRPr lang="en-US" sz="1350" dirty="0"/>
          </a:p>
        </p:txBody>
      </p:sp>
      <p:sp>
        <p:nvSpPr>
          <p:cNvPr id="22" name="Text 16"/>
          <p:cNvSpPr/>
          <p:nvPr/>
        </p:nvSpPr>
        <p:spPr>
          <a:xfrm>
            <a:off x="548640" y="5440680"/>
            <a:ext cx="10789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i="1" dirty="0">
                <a:solidFill>
                  <a:srgbClr val="C9D4E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You've got this — now let's go trade with confidence.</a:t>
            </a:r>
            <a:endParaRPr lang="en-US" sz="1600" dirty="0"/>
          </a:p>
        </p:txBody>
      </p:sp>
      <p:sp>
        <p:nvSpPr>
          <p:cNvPr id="23" name="Text 17"/>
          <p:cNvSpPr/>
          <p:nvPr/>
        </p:nvSpPr>
        <p:spPr>
          <a:xfrm>
            <a:off x="548640" y="647395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200" kern="0" dirty="0">
                <a:solidFill>
                  <a:srgbClr val="8E9B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TCG RESALE PLAYBOOK</a:t>
            </a:r>
            <a:endParaRPr lang="en-US" sz="800" dirty="0"/>
          </a:p>
        </p:txBody>
      </p:sp>
      <p:sp>
        <p:nvSpPr>
          <p:cNvPr id="24" name="Text 18"/>
          <p:cNvSpPr/>
          <p:nvPr/>
        </p:nvSpPr>
        <p:spPr>
          <a:xfrm>
            <a:off x="10360152" y="6473952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8E9B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32 / 32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20624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300" kern="0" dirty="0">
                <a:solidFill>
                  <a:srgbClr val="1AA0C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TWO GAMES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10642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Our two product lines, side by side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48640" y="647395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200" kern="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TCG RESALE PLAYBOOK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10360152" y="6473952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 / 32</a:t>
            </a:r>
            <a:endParaRPr lang="en-US" sz="800" dirty="0"/>
          </a:p>
        </p:txBody>
      </p:sp>
      <p:sp>
        <p:nvSpPr>
          <p:cNvPr id="6" name="Shape 4"/>
          <p:cNvSpPr/>
          <p:nvPr/>
        </p:nvSpPr>
        <p:spPr>
          <a:xfrm>
            <a:off x="548640" y="1783080"/>
            <a:ext cx="5358384" cy="4069080"/>
          </a:xfrm>
          <a:prstGeom prst="roundRect">
            <a:avLst>
              <a:gd name="adj" fmla="val 2022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868680" y="2075688"/>
            <a:ext cx="822960" cy="822960"/>
          </a:xfrm>
          <a:prstGeom prst="ellipse">
            <a:avLst/>
          </a:prstGeom>
          <a:solidFill>
            <a:srgbClr val="EF4444"/>
          </a:solidFill>
          <a:ln/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0879" y="2297887"/>
            <a:ext cx="378562" cy="378562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828800" y="2093976"/>
            <a:ext cx="3840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Pokemon TCG</a:t>
            </a:r>
            <a:endParaRPr lang="en-US" sz="2100" dirty="0"/>
          </a:p>
        </p:txBody>
      </p:sp>
      <p:sp>
        <p:nvSpPr>
          <p:cNvPr id="10" name="Text 7"/>
          <p:cNvSpPr/>
          <p:nvPr/>
        </p:nvSpPr>
        <p:spPr>
          <a:xfrm>
            <a:off x="1828800" y="2532888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Made by The Pokemon Company</a:t>
            </a:r>
            <a:endParaRPr lang="en-US" sz="1150" dirty="0"/>
          </a:p>
        </p:txBody>
      </p:sp>
      <p:sp>
        <p:nvSpPr>
          <p:cNvPr id="11" name="Text 8"/>
          <p:cNvSpPr/>
          <p:nvPr/>
        </p:nvSpPr>
        <p:spPr>
          <a:xfrm>
            <a:off x="914400" y="3108960"/>
            <a:ext cx="4626864" cy="2560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Since 1996 — the blue-chip, most proven market</a:t>
            </a:r>
            <a:endParaRPr lang="en-US" sz="135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Current era: Mega Evolution block (2026)</a:t>
            </a:r>
            <a:endParaRPr lang="en-US" sz="135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English &amp; Japanese product both trade</a:t>
            </a:r>
            <a:endParaRPr lang="en-US" sz="135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Deep buyer pool in SG; easiest to resell</a:t>
            </a:r>
            <a:endParaRPr lang="en-US" sz="135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Steadier prices, smaller swings</a:t>
            </a:r>
            <a:endParaRPr lang="en-US" sz="1350" dirty="0"/>
          </a:p>
        </p:txBody>
      </p:sp>
      <p:sp>
        <p:nvSpPr>
          <p:cNvPr id="12" name="Shape 9"/>
          <p:cNvSpPr/>
          <p:nvPr/>
        </p:nvSpPr>
        <p:spPr>
          <a:xfrm>
            <a:off x="6272784" y="1783080"/>
            <a:ext cx="5358384" cy="4069080"/>
          </a:xfrm>
          <a:prstGeom prst="roundRect">
            <a:avLst>
              <a:gd name="adj" fmla="val 2022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6592824" y="2075688"/>
            <a:ext cx="822960" cy="822960"/>
          </a:xfrm>
          <a:prstGeom prst="ellipse">
            <a:avLst/>
          </a:prstGeom>
          <a:solidFill>
            <a:srgbClr val="1AA0C4"/>
          </a:solidFill>
          <a:ln/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023" y="2297887"/>
            <a:ext cx="378562" cy="378562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7552944" y="2093976"/>
            <a:ext cx="3931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One Piece Card Game</a:t>
            </a:r>
            <a:endParaRPr lang="en-US" sz="2100" dirty="0"/>
          </a:p>
        </p:txBody>
      </p:sp>
      <p:sp>
        <p:nvSpPr>
          <p:cNvPr id="16" name="Text 12"/>
          <p:cNvSpPr/>
          <p:nvPr/>
        </p:nvSpPr>
        <p:spPr>
          <a:xfrm>
            <a:off x="7552944" y="2532888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Made by Bandai</a:t>
            </a:r>
            <a:endParaRPr lang="en-US" sz="1150" dirty="0"/>
          </a:p>
        </p:txBody>
      </p:sp>
      <p:sp>
        <p:nvSpPr>
          <p:cNvPr id="17" name="Text 13"/>
          <p:cNvSpPr/>
          <p:nvPr/>
        </p:nvSpPr>
        <p:spPr>
          <a:xfrm>
            <a:off x="6638544" y="3108960"/>
            <a:ext cx="4626864" cy="2560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Launched 2022 — newer, hotter, less proven</a:t>
            </a:r>
            <a:endParaRPr lang="en-US" sz="135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Sets coded OP-01, OP-02 ... now OP-15/16</a:t>
            </a:r>
            <a:endParaRPr lang="en-US" sz="135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Japanese vs English gap is huge (learn this!)</a:t>
            </a:r>
            <a:endParaRPr lang="en-US" sz="135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Big in Asia — strong local &amp; regional demand</a:t>
            </a:r>
            <a:endParaRPr lang="en-US" sz="135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More volatile: 20-50% swings are normal</a:t>
            </a:r>
            <a:endParaRPr lang="en-US" sz="1350" dirty="0"/>
          </a:p>
        </p:txBody>
      </p:sp>
      <p:sp>
        <p:nvSpPr>
          <p:cNvPr id="18" name="Text 14"/>
          <p:cNvSpPr/>
          <p:nvPr/>
        </p:nvSpPr>
        <p:spPr>
          <a:xfrm>
            <a:off x="548640" y="5989320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Rule of thumb: Pokemon is our safe, liquid bread-and-butter. One Piece is the higher-upside, higher-risk play.</a:t>
            </a:r>
            <a:endParaRPr lang="en-US" sz="12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20624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300" kern="0" dirty="0">
                <a:solidFill>
                  <a:srgbClr val="7C5CF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CHEAT SHEET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10642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words you'll hear every day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48640" y="647395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200" kern="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TCG RESALE PLAYBOOK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10360152" y="6473952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 / 32</a:t>
            </a:r>
            <a:endParaRPr lang="en-US" sz="800" dirty="0"/>
          </a:p>
        </p:txBody>
      </p:sp>
      <p:sp>
        <p:nvSpPr>
          <p:cNvPr id="6" name="Shape 4"/>
          <p:cNvSpPr/>
          <p:nvPr/>
        </p:nvSpPr>
        <p:spPr>
          <a:xfrm>
            <a:off x="548640" y="1737360"/>
            <a:ext cx="5317236" cy="676656"/>
          </a:xfrm>
          <a:prstGeom prst="roundRect">
            <a:avLst>
              <a:gd name="adj" fmla="val 8108"/>
            </a:avLst>
          </a:prstGeom>
          <a:solidFill>
            <a:srgbClr val="EAF0FB"/>
          </a:solidFill>
          <a:ln/>
        </p:spPr>
      </p:sp>
      <p:sp>
        <p:nvSpPr>
          <p:cNvPr id="7" name="Text 5"/>
          <p:cNvSpPr/>
          <p:nvPr/>
        </p:nvSpPr>
        <p:spPr>
          <a:xfrm>
            <a:off x="749808" y="1801368"/>
            <a:ext cx="2377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7C5CF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Sealed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3154680" y="1801368"/>
            <a:ext cx="252831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Unopened product — boxes, packs, ETBs.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6323076" y="1737360"/>
            <a:ext cx="5317236" cy="676656"/>
          </a:xfrm>
          <a:prstGeom prst="roundRect">
            <a:avLst>
              <a:gd name="adj" fmla="val 8108"/>
            </a:avLst>
          </a:prstGeom>
          <a:solidFill>
            <a:srgbClr val="F3F6FC"/>
          </a:solidFill>
          <a:ln/>
        </p:spPr>
      </p:sp>
      <p:sp>
        <p:nvSpPr>
          <p:cNvPr id="10" name="Text 8"/>
          <p:cNvSpPr/>
          <p:nvPr/>
        </p:nvSpPr>
        <p:spPr>
          <a:xfrm>
            <a:off x="6524244" y="1801368"/>
            <a:ext cx="2377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7C5CF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Singles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8929116" y="1801368"/>
            <a:ext cx="252831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Individual cards pulled from packs.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548640" y="2468880"/>
            <a:ext cx="5317236" cy="676656"/>
          </a:xfrm>
          <a:prstGeom prst="roundRect">
            <a:avLst>
              <a:gd name="adj" fmla="val 8108"/>
            </a:avLst>
          </a:prstGeom>
          <a:solidFill>
            <a:srgbClr val="EAF0FB"/>
          </a:solidFill>
          <a:ln/>
        </p:spPr>
      </p:sp>
      <p:sp>
        <p:nvSpPr>
          <p:cNvPr id="13" name="Text 11"/>
          <p:cNvSpPr/>
          <p:nvPr/>
        </p:nvSpPr>
        <p:spPr>
          <a:xfrm>
            <a:off x="749808" y="2532888"/>
            <a:ext cx="2377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7C5CF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Booster box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3154680" y="2532888"/>
            <a:ext cx="252831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case of packs (often 36 / 24 packs).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6323076" y="2468880"/>
            <a:ext cx="5317236" cy="676656"/>
          </a:xfrm>
          <a:prstGeom prst="roundRect">
            <a:avLst>
              <a:gd name="adj" fmla="val 8108"/>
            </a:avLst>
          </a:prstGeom>
          <a:solidFill>
            <a:srgbClr val="F3F6FC"/>
          </a:solidFill>
          <a:ln/>
        </p:spPr>
      </p:sp>
      <p:sp>
        <p:nvSpPr>
          <p:cNvPr id="16" name="Text 14"/>
          <p:cNvSpPr/>
          <p:nvPr/>
        </p:nvSpPr>
        <p:spPr>
          <a:xfrm>
            <a:off x="6524244" y="2532888"/>
            <a:ext cx="2377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7C5CF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ETB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8929116" y="2532888"/>
            <a:ext cx="252831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Elite Trainer Box — packs + accessories.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548640" y="3200400"/>
            <a:ext cx="5317236" cy="676656"/>
          </a:xfrm>
          <a:prstGeom prst="roundRect">
            <a:avLst>
              <a:gd name="adj" fmla="val 8108"/>
            </a:avLst>
          </a:prstGeom>
          <a:solidFill>
            <a:srgbClr val="EAF0FB"/>
          </a:solidFill>
          <a:ln/>
        </p:spPr>
      </p:sp>
      <p:sp>
        <p:nvSpPr>
          <p:cNvPr id="19" name="Text 17"/>
          <p:cNvSpPr/>
          <p:nvPr/>
        </p:nvSpPr>
        <p:spPr>
          <a:xfrm>
            <a:off x="749808" y="3264408"/>
            <a:ext cx="2377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7C5CF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Chase card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3154680" y="3264408"/>
            <a:ext cx="252831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valuable card everyone wants.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6323076" y="3200400"/>
            <a:ext cx="5317236" cy="676656"/>
          </a:xfrm>
          <a:prstGeom prst="roundRect">
            <a:avLst>
              <a:gd name="adj" fmla="val 8108"/>
            </a:avLst>
          </a:prstGeom>
          <a:solidFill>
            <a:srgbClr val="F3F6FC"/>
          </a:solidFill>
          <a:ln/>
        </p:spPr>
      </p:sp>
      <p:sp>
        <p:nvSpPr>
          <p:cNvPr id="22" name="Text 20"/>
          <p:cNvSpPr/>
          <p:nvPr/>
        </p:nvSpPr>
        <p:spPr>
          <a:xfrm>
            <a:off x="6524244" y="3264408"/>
            <a:ext cx="2377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7C5CF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Alt-art / SIR / SEC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8929116" y="3264408"/>
            <a:ext cx="252831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Special rare art — the big-money pulls.</a:t>
            </a:r>
            <a:endParaRPr lang="en-US" sz="1200" dirty="0"/>
          </a:p>
        </p:txBody>
      </p:sp>
      <p:sp>
        <p:nvSpPr>
          <p:cNvPr id="24" name="Shape 22"/>
          <p:cNvSpPr/>
          <p:nvPr/>
        </p:nvSpPr>
        <p:spPr>
          <a:xfrm>
            <a:off x="548640" y="3931920"/>
            <a:ext cx="5317236" cy="676656"/>
          </a:xfrm>
          <a:prstGeom prst="roundRect">
            <a:avLst>
              <a:gd name="adj" fmla="val 8108"/>
            </a:avLst>
          </a:prstGeom>
          <a:solidFill>
            <a:srgbClr val="EAF0FB"/>
          </a:solidFill>
          <a:ln/>
        </p:spPr>
      </p:sp>
      <p:sp>
        <p:nvSpPr>
          <p:cNvPr id="25" name="Text 23"/>
          <p:cNvSpPr/>
          <p:nvPr/>
        </p:nvSpPr>
        <p:spPr>
          <a:xfrm>
            <a:off x="749808" y="3995928"/>
            <a:ext cx="2377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7C5CF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Raw vs Graded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3154680" y="3995928"/>
            <a:ext cx="252831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Ungraded card vs slabbed &amp; scored 1-10.</a:t>
            </a:r>
            <a:endParaRPr lang="en-US" sz="1200" dirty="0"/>
          </a:p>
        </p:txBody>
      </p:sp>
      <p:sp>
        <p:nvSpPr>
          <p:cNvPr id="27" name="Shape 25"/>
          <p:cNvSpPr/>
          <p:nvPr/>
        </p:nvSpPr>
        <p:spPr>
          <a:xfrm>
            <a:off x="6323076" y="3931920"/>
            <a:ext cx="5317236" cy="676656"/>
          </a:xfrm>
          <a:prstGeom prst="roundRect">
            <a:avLst>
              <a:gd name="adj" fmla="val 8108"/>
            </a:avLst>
          </a:prstGeom>
          <a:solidFill>
            <a:srgbClr val="F3F6FC"/>
          </a:solidFill>
          <a:ln/>
        </p:spPr>
      </p:sp>
      <p:sp>
        <p:nvSpPr>
          <p:cNvPr id="28" name="Text 26"/>
          <p:cNvSpPr/>
          <p:nvPr/>
        </p:nvSpPr>
        <p:spPr>
          <a:xfrm>
            <a:off x="6524244" y="3995928"/>
            <a:ext cx="2377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7C5CF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MSRP</a:t>
            </a:r>
            <a:endParaRPr lang="en-US" sz="1400" dirty="0"/>
          </a:p>
        </p:txBody>
      </p:sp>
      <p:sp>
        <p:nvSpPr>
          <p:cNvPr id="29" name="Text 27"/>
          <p:cNvSpPr/>
          <p:nvPr/>
        </p:nvSpPr>
        <p:spPr>
          <a:xfrm>
            <a:off x="8929116" y="3995928"/>
            <a:ext cx="252831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Official retail price — our buy anchor.</a:t>
            </a:r>
            <a:endParaRPr lang="en-US" sz="1200" dirty="0"/>
          </a:p>
        </p:txBody>
      </p:sp>
      <p:sp>
        <p:nvSpPr>
          <p:cNvPr id="30" name="Shape 28"/>
          <p:cNvSpPr/>
          <p:nvPr/>
        </p:nvSpPr>
        <p:spPr>
          <a:xfrm>
            <a:off x="548640" y="4663440"/>
            <a:ext cx="5317236" cy="676656"/>
          </a:xfrm>
          <a:prstGeom prst="roundRect">
            <a:avLst>
              <a:gd name="adj" fmla="val 8108"/>
            </a:avLst>
          </a:prstGeom>
          <a:solidFill>
            <a:srgbClr val="EAF0FB"/>
          </a:solidFill>
          <a:ln/>
        </p:spPr>
      </p:sp>
      <p:sp>
        <p:nvSpPr>
          <p:cNvPr id="31" name="Text 29"/>
          <p:cNvSpPr/>
          <p:nvPr/>
        </p:nvSpPr>
        <p:spPr>
          <a:xfrm>
            <a:off x="749808" y="4727448"/>
            <a:ext cx="2377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7C5CF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NM / LP</a:t>
            </a:r>
            <a:endParaRPr lang="en-US" sz="1400" dirty="0"/>
          </a:p>
        </p:txBody>
      </p:sp>
      <p:sp>
        <p:nvSpPr>
          <p:cNvPr id="32" name="Text 30"/>
          <p:cNvSpPr/>
          <p:nvPr/>
        </p:nvSpPr>
        <p:spPr>
          <a:xfrm>
            <a:off x="3154680" y="4727448"/>
            <a:ext cx="252831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Near Mint / Lightly Played condition.</a:t>
            </a:r>
            <a:endParaRPr lang="en-US" sz="1200" dirty="0"/>
          </a:p>
        </p:txBody>
      </p:sp>
      <p:sp>
        <p:nvSpPr>
          <p:cNvPr id="33" name="Shape 31"/>
          <p:cNvSpPr/>
          <p:nvPr/>
        </p:nvSpPr>
        <p:spPr>
          <a:xfrm>
            <a:off x="6323076" y="4663440"/>
            <a:ext cx="5317236" cy="676656"/>
          </a:xfrm>
          <a:prstGeom prst="roundRect">
            <a:avLst>
              <a:gd name="adj" fmla="val 8108"/>
            </a:avLst>
          </a:prstGeom>
          <a:solidFill>
            <a:srgbClr val="F3F6FC"/>
          </a:solidFill>
          <a:ln/>
        </p:spPr>
      </p:sp>
      <p:sp>
        <p:nvSpPr>
          <p:cNvPr id="34" name="Text 32"/>
          <p:cNvSpPr/>
          <p:nvPr/>
        </p:nvSpPr>
        <p:spPr>
          <a:xfrm>
            <a:off x="6524244" y="4727448"/>
            <a:ext cx="2377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7C5CF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Pop report</a:t>
            </a:r>
            <a:endParaRPr lang="en-US" sz="1400" dirty="0"/>
          </a:p>
        </p:txBody>
      </p:sp>
      <p:sp>
        <p:nvSpPr>
          <p:cNvPr id="35" name="Text 33"/>
          <p:cNvSpPr/>
          <p:nvPr/>
        </p:nvSpPr>
        <p:spPr>
          <a:xfrm>
            <a:off x="8929116" y="4727448"/>
            <a:ext cx="252831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many of a card exist at each grade.</a:t>
            </a:r>
            <a:endParaRPr lang="en-US" sz="1200" dirty="0"/>
          </a:p>
        </p:txBody>
      </p:sp>
      <p:sp>
        <p:nvSpPr>
          <p:cNvPr id="36" name="Shape 34"/>
          <p:cNvSpPr/>
          <p:nvPr/>
        </p:nvSpPr>
        <p:spPr>
          <a:xfrm>
            <a:off x="548640" y="5394960"/>
            <a:ext cx="5317236" cy="676656"/>
          </a:xfrm>
          <a:prstGeom prst="roundRect">
            <a:avLst>
              <a:gd name="adj" fmla="val 8108"/>
            </a:avLst>
          </a:prstGeom>
          <a:solidFill>
            <a:srgbClr val="EAF0FB"/>
          </a:solidFill>
          <a:ln/>
        </p:spPr>
      </p:sp>
      <p:sp>
        <p:nvSpPr>
          <p:cNvPr id="37" name="Text 35"/>
          <p:cNvSpPr/>
          <p:nvPr/>
        </p:nvSpPr>
        <p:spPr>
          <a:xfrm>
            <a:off x="749808" y="5458968"/>
            <a:ext cx="2377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7C5CF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Reprint</a:t>
            </a:r>
            <a:endParaRPr lang="en-US" sz="1400" dirty="0"/>
          </a:p>
        </p:txBody>
      </p:sp>
      <p:sp>
        <p:nvSpPr>
          <p:cNvPr id="38" name="Text 36"/>
          <p:cNvSpPr/>
          <p:nvPr/>
        </p:nvSpPr>
        <p:spPr>
          <a:xfrm>
            <a:off x="3154680" y="5458968"/>
            <a:ext cx="252831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More printed = price usually falls.</a:t>
            </a:r>
            <a:endParaRPr lang="en-US" sz="1200" dirty="0"/>
          </a:p>
        </p:txBody>
      </p:sp>
      <p:sp>
        <p:nvSpPr>
          <p:cNvPr id="39" name="Shape 37"/>
          <p:cNvSpPr/>
          <p:nvPr/>
        </p:nvSpPr>
        <p:spPr>
          <a:xfrm>
            <a:off x="6323076" y="5394960"/>
            <a:ext cx="5317236" cy="676656"/>
          </a:xfrm>
          <a:prstGeom prst="roundRect">
            <a:avLst>
              <a:gd name="adj" fmla="val 8108"/>
            </a:avLst>
          </a:prstGeom>
          <a:solidFill>
            <a:srgbClr val="F3F6FC"/>
          </a:solidFill>
          <a:ln/>
        </p:spPr>
      </p:sp>
      <p:sp>
        <p:nvSpPr>
          <p:cNvPr id="40" name="Text 38"/>
          <p:cNvSpPr/>
          <p:nvPr/>
        </p:nvSpPr>
        <p:spPr>
          <a:xfrm>
            <a:off x="6524244" y="5458968"/>
            <a:ext cx="2377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7C5CF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Sold price</a:t>
            </a:r>
            <a:endParaRPr lang="en-US" sz="1400" dirty="0"/>
          </a:p>
        </p:txBody>
      </p:sp>
      <p:sp>
        <p:nvSpPr>
          <p:cNvPr id="41" name="Text 39"/>
          <p:cNvSpPr/>
          <p:nvPr/>
        </p:nvSpPr>
        <p:spPr>
          <a:xfrm>
            <a:off x="8929116" y="5458968"/>
            <a:ext cx="252831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C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it ACTUALLY sold for (not asking).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20624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300" kern="0" dirty="0">
                <a:solidFill>
                  <a:srgbClr val="EF444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KNOW YOUR STOCK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10642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products we'll actually be buying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48640" y="647395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200" kern="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TCG RESALE PLAYBOOK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10360152" y="6473952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 / 32</a:t>
            </a:r>
            <a:endParaRPr lang="en-US" sz="800" dirty="0"/>
          </a:p>
        </p:txBody>
      </p:sp>
      <p:sp>
        <p:nvSpPr>
          <p:cNvPr id="6" name="Shape 4"/>
          <p:cNvSpPr/>
          <p:nvPr/>
        </p:nvSpPr>
        <p:spPr>
          <a:xfrm>
            <a:off x="548640" y="1783080"/>
            <a:ext cx="3496056" cy="1874520"/>
          </a:xfrm>
          <a:prstGeom prst="roundRect">
            <a:avLst>
              <a:gd name="adj" fmla="val 439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822960" y="2075688"/>
            <a:ext cx="713232" cy="713232"/>
          </a:xfrm>
          <a:prstGeom prst="ellipse">
            <a:avLst/>
          </a:prstGeom>
          <a:solidFill>
            <a:srgbClr val="EF4444"/>
          </a:solidFill>
          <a:ln/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5533" y="2268261"/>
            <a:ext cx="328087" cy="328087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691640" y="2093976"/>
            <a:ext cx="221589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Booster pack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841248" y="2862072"/>
            <a:ext cx="2947416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few cards in a wrapper. We rarely sell singles of these — it's a lottery.</a:t>
            </a:r>
            <a:endParaRPr lang="en-US" sz="1250" dirty="0"/>
          </a:p>
        </p:txBody>
      </p:sp>
      <p:sp>
        <p:nvSpPr>
          <p:cNvPr id="11" name="Shape 8"/>
          <p:cNvSpPr/>
          <p:nvPr/>
        </p:nvSpPr>
        <p:spPr>
          <a:xfrm>
            <a:off x="4346448" y="1783080"/>
            <a:ext cx="3496056" cy="1874520"/>
          </a:xfrm>
          <a:prstGeom prst="roundRect">
            <a:avLst>
              <a:gd name="adj" fmla="val 439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4620768" y="2075688"/>
            <a:ext cx="713232" cy="713232"/>
          </a:xfrm>
          <a:prstGeom prst="ellipse">
            <a:avLst/>
          </a:prstGeom>
          <a:solidFill>
            <a:srgbClr val="F5B400"/>
          </a:solidFill>
          <a:ln/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341" y="2268261"/>
            <a:ext cx="328087" cy="328087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5489448" y="2093976"/>
            <a:ext cx="221589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Booster box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4639056" y="2862072"/>
            <a:ext cx="2947416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Our #1 product. A box of packs; clean to flip, easy to value.</a:t>
            </a:r>
            <a:endParaRPr lang="en-US" sz="1250" dirty="0"/>
          </a:p>
        </p:txBody>
      </p:sp>
      <p:sp>
        <p:nvSpPr>
          <p:cNvPr id="16" name="Shape 12"/>
          <p:cNvSpPr/>
          <p:nvPr/>
        </p:nvSpPr>
        <p:spPr>
          <a:xfrm>
            <a:off x="8144256" y="1783080"/>
            <a:ext cx="3496056" cy="1874520"/>
          </a:xfrm>
          <a:prstGeom prst="roundRect">
            <a:avLst>
              <a:gd name="adj" fmla="val 439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7" name="Shape 13"/>
          <p:cNvSpPr/>
          <p:nvPr/>
        </p:nvSpPr>
        <p:spPr>
          <a:xfrm>
            <a:off x="8418576" y="2075688"/>
            <a:ext cx="713232" cy="713232"/>
          </a:xfrm>
          <a:prstGeom prst="ellipse">
            <a:avLst/>
          </a:prstGeom>
          <a:solidFill>
            <a:srgbClr val="1AA0C4"/>
          </a:solidFill>
          <a:ln/>
        </p:spPr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149" y="2268261"/>
            <a:ext cx="328087" cy="328087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9287256" y="2093976"/>
            <a:ext cx="221589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Booster case</a:t>
            </a:r>
            <a:endParaRPr lang="en-US" sz="1600" dirty="0"/>
          </a:p>
        </p:txBody>
      </p:sp>
      <p:sp>
        <p:nvSpPr>
          <p:cNvPr id="20" name="Text 15"/>
          <p:cNvSpPr/>
          <p:nvPr/>
        </p:nvSpPr>
        <p:spPr>
          <a:xfrm>
            <a:off x="8436864" y="2862072"/>
            <a:ext cx="2947416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Multiple boxes. Bulk buying = better price, more capital tied up.</a:t>
            </a:r>
            <a:endParaRPr lang="en-US" sz="1250" dirty="0"/>
          </a:p>
        </p:txBody>
      </p:sp>
      <p:sp>
        <p:nvSpPr>
          <p:cNvPr id="21" name="Shape 16"/>
          <p:cNvSpPr/>
          <p:nvPr/>
        </p:nvSpPr>
        <p:spPr>
          <a:xfrm>
            <a:off x="548640" y="3913632"/>
            <a:ext cx="3496056" cy="1874520"/>
          </a:xfrm>
          <a:prstGeom prst="roundRect">
            <a:avLst>
              <a:gd name="adj" fmla="val 439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22" name="Shape 17"/>
          <p:cNvSpPr/>
          <p:nvPr/>
        </p:nvSpPr>
        <p:spPr>
          <a:xfrm>
            <a:off x="822960" y="4206240"/>
            <a:ext cx="713232" cy="713232"/>
          </a:xfrm>
          <a:prstGeom prst="ellipse">
            <a:avLst/>
          </a:prstGeom>
          <a:solidFill>
            <a:srgbClr val="1FA463"/>
          </a:solidFill>
          <a:ln/>
        </p:spPr>
      </p:sp>
      <p:pic>
        <p:nvPicPr>
          <p:cNvPr id="2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533" y="4398813"/>
            <a:ext cx="328087" cy="328087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1691640" y="4224528"/>
            <a:ext cx="221589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Elite Trainer Box</a:t>
            </a:r>
            <a:endParaRPr lang="en-US" sz="1600" dirty="0"/>
          </a:p>
        </p:txBody>
      </p:sp>
      <p:sp>
        <p:nvSpPr>
          <p:cNvPr id="25" name="Text 19"/>
          <p:cNvSpPr/>
          <p:nvPr/>
        </p:nvSpPr>
        <p:spPr>
          <a:xfrm>
            <a:off x="841248" y="4992624"/>
            <a:ext cx="2947416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Pokemon ETB — packs + dice/sleeves. Strong, steady flippers.</a:t>
            </a:r>
            <a:endParaRPr lang="en-US" sz="1250" dirty="0"/>
          </a:p>
        </p:txBody>
      </p:sp>
      <p:sp>
        <p:nvSpPr>
          <p:cNvPr id="26" name="Shape 20"/>
          <p:cNvSpPr/>
          <p:nvPr/>
        </p:nvSpPr>
        <p:spPr>
          <a:xfrm>
            <a:off x="4346448" y="3913632"/>
            <a:ext cx="3496056" cy="1874520"/>
          </a:xfrm>
          <a:prstGeom prst="roundRect">
            <a:avLst>
              <a:gd name="adj" fmla="val 439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27" name="Shape 21"/>
          <p:cNvSpPr/>
          <p:nvPr/>
        </p:nvSpPr>
        <p:spPr>
          <a:xfrm>
            <a:off x="4620768" y="4206240"/>
            <a:ext cx="713232" cy="713232"/>
          </a:xfrm>
          <a:prstGeom prst="ellipse">
            <a:avLst/>
          </a:prstGeom>
          <a:solidFill>
            <a:srgbClr val="7C5CFC"/>
          </a:solidFill>
          <a:ln/>
        </p:spPr>
      </p:sp>
      <p:pic>
        <p:nvPicPr>
          <p:cNvPr id="28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341" y="4398813"/>
            <a:ext cx="328087" cy="328087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5489448" y="4224528"/>
            <a:ext cx="221589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Starter deck (ST)</a:t>
            </a:r>
            <a:endParaRPr lang="en-US" sz="1600" dirty="0"/>
          </a:p>
        </p:txBody>
      </p:sp>
      <p:sp>
        <p:nvSpPr>
          <p:cNvPr id="30" name="Text 23"/>
          <p:cNvSpPr/>
          <p:nvPr/>
        </p:nvSpPr>
        <p:spPr>
          <a:xfrm>
            <a:off x="4639056" y="4992624"/>
            <a:ext cx="2947416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Ready-to-play deck. Cheap entry; thin margins unless it has a chase.</a:t>
            </a:r>
            <a:endParaRPr lang="en-US" sz="1250" dirty="0"/>
          </a:p>
        </p:txBody>
      </p:sp>
      <p:sp>
        <p:nvSpPr>
          <p:cNvPr id="31" name="Shape 24"/>
          <p:cNvSpPr/>
          <p:nvPr/>
        </p:nvSpPr>
        <p:spPr>
          <a:xfrm>
            <a:off x="8144256" y="3913632"/>
            <a:ext cx="3496056" cy="1874520"/>
          </a:xfrm>
          <a:prstGeom prst="roundRect">
            <a:avLst>
              <a:gd name="adj" fmla="val 439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32" name="Shape 25"/>
          <p:cNvSpPr/>
          <p:nvPr/>
        </p:nvSpPr>
        <p:spPr>
          <a:xfrm>
            <a:off x="8418576" y="4206240"/>
            <a:ext cx="713232" cy="713232"/>
          </a:xfrm>
          <a:prstGeom prst="ellipse">
            <a:avLst/>
          </a:prstGeom>
          <a:solidFill>
            <a:srgbClr val="EF4444"/>
          </a:solidFill>
          <a:ln/>
        </p:spPr>
      </p:sp>
      <p:pic>
        <p:nvPicPr>
          <p:cNvPr id="33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1149" y="4398813"/>
            <a:ext cx="328087" cy="328087"/>
          </a:xfrm>
          <a:prstGeom prst="rect">
            <a:avLst/>
          </a:prstGeom>
        </p:spPr>
      </p:pic>
      <p:sp>
        <p:nvSpPr>
          <p:cNvPr id="34" name="Text 26"/>
          <p:cNvSpPr/>
          <p:nvPr/>
        </p:nvSpPr>
        <p:spPr>
          <a:xfrm>
            <a:off x="9287256" y="4224528"/>
            <a:ext cx="221589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Special collections</a:t>
            </a:r>
            <a:endParaRPr lang="en-US" sz="1600" dirty="0"/>
          </a:p>
        </p:txBody>
      </p:sp>
      <p:sp>
        <p:nvSpPr>
          <p:cNvPr id="35" name="Text 27"/>
          <p:cNvSpPr/>
          <p:nvPr/>
        </p:nvSpPr>
        <p:spPr>
          <a:xfrm>
            <a:off x="8436864" y="4992624"/>
            <a:ext cx="2947416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Premium boxes / bundles tied to a hot character — often spike fast.</a:t>
            </a:r>
            <a:endParaRPr lang="en-US" sz="12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20624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300" kern="0" dirty="0">
                <a:solidFill>
                  <a:srgbClr val="EF444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POKEMON · PRIMER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10642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you need to know about Pokemon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48640" y="647395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200" kern="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TCG RESALE PLAYBOOK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10360152" y="6473952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07 / 32</a:t>
            </a:r>
            <a:endParaRPr lang="en-US" sz="800" dirty="0"/>
          </a:p>
        </p:txBody>
      </p:sp>
      <p:sp>
        <p:nvSpPr>
          <p:cNvPr id="6" name="Shape 4"/>
          <p:cNvSpPr/>
          <p:nvPr/>
        </p:nvSpPr>
        <p:spPr>
          <a:xfrm>
            <a:off x="548640" y="1874520"/>
            <a:ext cx="6583680" cy="1298448"/>
          </a:xfrm>
          <a:prstGeom prst="roundRect">
            <a:avLst>
              <a:gd name="adj" fmla="val 5634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804672" y="2167128"/>
            <a:ext cx="713232" cy="713232"/>
          </a:xfrm>
          <a:prstGeom prst="ellipse">
            <a:avLst/>
          </a:prstGeom>
          <a:solidFill>
            <a:srgbClr val="EF4444"/>
          </a:solidFill>
          <a:ln/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7245" y="2359701"/>
            <a:ext cx="328087" cy="328087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691640" y="2075688"/>
            <a:ext cx="52578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It's the blue chip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1691640" y="2441448"/>
            <a:ext cx="5212080" cy="6766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Around since 1996. Decades of price history make it the most predictable market we'll touch.</a:t>
            </a:r>
            <a:endParaRPr lang="en-US" sz="1250" dirty="0"/>
          </a:p>
        </p:txBody>
      </p:sp>
      <p:sp>
        <p:nvSpPr>
          <p:cNvPr id="11" name="Shape 8"/>
          <p:cNvSpPr/>
          <p:nvPr/>
        </p:nvSpPr>
        <p:spPr>
          <a:xfrm>
            <a:off x="548640" y="3291840"/>
            <a:ext cx="6583680" cy="1298448"/>
          </a:xfrm>
          <a:prstGeom prst="roundRect">
            <a:avLst>
              <a:gd name="adj" fmla="val 5634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804672" y="3584448"/>
            <a:ext cx="713232" cy="713232"/>
          </a:xfrm>
          <a:prstGeom prst="ellipse">
            <a:avLst/>
          </a:prstGeom>
          <a:solidFill>
            <a:srgbClr val="EF4444"/>
          </a:solidFill>
          <a:ln/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45" y="3777021"/>
            <a:ext cx="328087" cy="328087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691640" y="3493008"/>
            <a:ext cx="52578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Eras &amp; sets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1691640" y="3858768"/>
            <a:ext cx="5212080" cy="6766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Cards come in sets (e.g. 'Prismatic Evolutions'). The Scarlet &amp; Violet era just ended; 2026 is the Mega Evolution block.</a:t>
            </a:r>
            <a:endParaRPr lang="en-US" sz="1250" dirty="0"/>
          </a:p>
        </p:txBody>
      </p:sp>
      <p:sp>
        <p:nvSpPr>
          <p:cNvPr id="16" name="Shape 12"/>
          <p:cNvSpPr/>
          <p:nvPr/>
        </p:nvSpPr>
        <p:spPr>
          <a:xfrm>
            <a:off x="548640" y="4709160"/>
            <a:ext cx="6583680" cy="1298448"/>
          </a:xfrm>
          <a:prstGeom prst="roundRect">
            <a:avLst>
              <a:gd name="adj" fmla="val 5634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7" name="Shape 13"/>
          <p:cNvSpPr/>
          <p:nvPr/>
        </p:nvSpPr>
        <p:spPr>
          <a:xfrm>
            <a:off x="804672" y="5001768"/>
            <a:ext cx="713232" cy="713232"/>
          </a:xfrm>
          <a:prstGeom prst="ellipse">
            <a:avLst/>
          </a:prstGeom>
          <a:solidFill>
            <a:srgbClr val="EF4444"/>
          </a:solidFill>
          <a:ln/>
        </p:spPr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45" y="5194341"/>
            <a:ext cx="328087" cy="328087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1691640" y="4910328"/>
            <a:ext cx="52578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English vs Japanese</a:t>
            </a:r>
            <a:endParaRPr lang="en-US" sz="1600" dirty="0"/>
          </a:p>
        </p:txBody>
      </p:sp>
      <p:sp>
        <p:nvSpPr>
          <p:cNvPr id="20" name="Text 15"/>
          <p:cNvSpPr/>
          <p:nvPr/>
        </p:nvSpPr>
        <p:spPr>
          <a:xfrm>
            <a:off x="1691640" y="5276088"/>
            <a:ext cx="5212080" cy="6766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Japan releases first and cheaper; English moves faster and at better prices locally. We mostly sell English in SG.</a:t>
            </a:r>
            <a:endParaRPr lang="en-US" sz="1250" dirty="0"/>
          </a:p>
        </p:txBody>
      </p:sp>
      <p:sp>
        <p:nvSpPr>
          <p:cNvPr id="21" name="Shape 16"/>
          <p:cNvSpPr/>
          <p:nvPr/>
        </p:nvSpPr>
        <p:spPr>
          <a:xfrm>
            <a:off x="7406640" y="1874520"/>
            <a:ext cx="4233672" cy="4041648"/>
          </a:xfrm>
          <a:prstGeom prst="roundRect">
            <a:avLst>
              <a:gd name="adj" fmla="val 2036"/>
            </a:avLst>
          </a:prstGeom>
          <a:solidFill>
            <a:srgbClr val="121A33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22" name="Text 17"/>
          <p:cNvSpPr/>
          <p:nvPr/>
        </p:nvSpPr>
        <p:spPr>
          <a:xfrm>
            <a:off x="7772400" y="2103120"/>
            <a:ext cx="350215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F5B40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WHY IT'S OUR ANCHOR</a:t>
            </a:r>
            <a:endParaRPr lang="en-US" sz="1200" dirty="0"/>
          </a:p>
        </p:txBody>
      </p:sp>
      <p:sp>
        <p:nvSpPr>
          <p:cNvPr id="23" name="Text 18"/>
          <p:cNvSpPr/>
          <p:nvPr/>
        </p:nvSpPr>
        <p:spPr>
          <a:xfrm>
            <a:off x="7772400" y="2468880"/>
            <a:ext cx="350215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0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+1,350%</a:t>
            </a:r>
            <a:endParaRPr lang="en-US" sz="5000" dirty="0"/>
          </a:p>
        </p:txBody>
      </p:sp>
      <p:sp>
        <p:nvSpPr>
          <p:cNvPr id="24" name="Text 19"/>
          <p:cNvSpPr/>
          <p:nvPr/>
        </p:nvSpPr>
        <p:spPr>
          <a:xfrm>
            <a:off x="7772400" y="3383280"/>
            <a:ext cx="350215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C9D4E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rise in Pokemon card prices since 2020 (market-wide).</a:t>
            </a:r>
            <a:endParaRPr lang="en-US" sz="1250" dirty="0"/>
          </a:p>
        </p:txBody>
      </p:sp>
      <p:sp>
        <p:nvSpPr>
          <p:cNvPr id="25" name="Shape 20"/>
          <p:cNvSpPr/>
          <p:nvPr/>
        </p:nvSpPr>
        <p:spPr>
          <a:xfrm>
            <a:off x="7772400" y="4069080"/>
            <a:ext cx="3502152" cy="0"/>
          </a:xfrm>
          <a:prstGeom prst="line">
            <a:avLst/>
          </a:prstGeom>
          <a:noFill/>
          <a:ln w="12700">
            <a:solidFill>
              <a:srgbClr val="1E2A4F"/>
            </a:solidFill>
            <a:prstDash val="solid"/>
          </a:ln>
        </p:spPr>
      </p:sp>
      <p:sp>
        <p:nvSpPr>
          <p:cNvPr id="26" name="Text 21"/>
          <p:cNvSpPr/>
          <p:nvPr/>
        </p:nvSpPr>
        <p:spPr>
          <a:xfrm>
            <a:off x="7772400" y="4206240"/>
            <a:ext cx="3502152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F5B400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~US$2.1B</a:t>
            </a:r>
            <a:endParaRPr lang="en-US" sz="3200" dirty="0"/>
          </a:p>
        </p:txBody>
      </p:sp>
      <p:sp>
        <p:nvSpPr>
          <p:cNvPr id="27" name="Text 22"/>
          <p:cNvSpPr/>
          <p:nvPr/>
        </p:nvSpPr>
        <p:spPr>
          <a:xfrm>
            <a:off x="7772400" y="4892040"/>
            <a:ext cx="350215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C9D4E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estimated resale volume, mid-2026. Buyers are everywhere.</a:t>
            </a:r>
            <a:endParaRPr lang="en-US" sz="1250" dirty="0"/>
          </a:p>
        </p:txBody>
      </p:sp>
      <p:sp>
        <p:nvSpPr>
          <p:cNvPr id="28" name="Text 23"/>
          <p:cNvSpPr/>
          <p:nvPr/>
        </p:nvSpPr>
        <p:spPr>
          <a:xfrm>
            <a:off x="7772400" y="5504688"/>
            <a:ext cx="350215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i="1" dirty="0">
                <a:solidFill>
                  <a:srgbClr val="8E9B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Figures are market context, not guarantees.</a:t>
            </a:r>
            <a:endParaRPr lang="en-US" sz="9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20624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300" kern="0" dirty="0">
                <a:solidFill>
                  <a:srgbClr val="EF444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POKEMON · MARKET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10642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What's moving in Pokemon right now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48640" y="647395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200" kern="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TCG RESALE PLAYBOOK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10360152" y="6473952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08 / 32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548640" y="1572768"/>
            <a:ext cx="10972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Examples as of 2026 — prices move weekly, always re-check before buying.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548640" y="2011680"/>
            <a:ext cx="5362956" cy="1874520"/>
          </a:xfrm>
          <a:prstGeom prst="roundRect">
            <a:avLst>
              <a:gd name="adj" fmla="val 439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841248" y="2322576"/>
            <a:ext cx="749808" cy="749808"/>
          </a:xfrm>
          <a:prstGeom prst="ellipse">
            <a:avLst/>
          </a:prstGeom>
          <a:solidFill>
            <a:srgbClr val="EF4444"/>
          </a:solidFill>
          <a:ln/>
        </p:spPr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696" y="2525024"/>
            <a:ext cx="344912" cy="344912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783080" y="2340864"/>
            <a:ext cx="394563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Ascended Heroes</a:t>
            </a:r>
            <a:endParaRPr lang="en-US" sz="1700" dirty="0"/>
          </a:p>
        </p:txBody>
      </p:sp>
      <p:sp>
        <p:nvSpPr>
          <p:cNvPr id="11" name="Text 8"/>
          <p:cNvSpPr/>
          <p:nvPr/>
        </p:nvSpPr>
        <p:spPr>
          <a:xfrm>
            <a:off x="859536" y="3108960"/>
            <a:ext cx="4741164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hottest 2026 set. ETBs (~US$70 retail) resell US$130-$400+. Chase: Mega Gengar ex.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6277356" y="2011680"/>
            <a:ext cx="5362956" cy="1874520"/>
          </a:xfrm>
          <a:prstGeom prst="roundRect">
            <a:avLst>
              <a:gd name="adj" fmla="val 439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6569964" y="2322576"/>
            <a:ext cx="749808" cy="749808"/>
          </a:xfrm>
          <a:prstGeom prst="ellipse">
            <a:avLst/>
          </a:prstGeom>
          <a:solidFill>
            <a:srgbClr val="F5B400"/>
          </a:solidFill>
          <a:ln/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412" y="2525024"/>
            <a:ext cx="344912" cy="344912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7511796" y="2340864"/>
            <a:ext cx="394563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Prismatic Evolutions</a:t>
            </a:r>
            <a:endParaRPr lang="en-US" sz="1700" dirty="0"/>
          </a:p>
        </p:txBody>
      </p:sp>
      <p:sp>
        <p:nvSpPr>
          <p:cNvPr id="16" name="Text 12"/>
          <p:cNvSpPr/>
          <p:nvPr/>
        </p:nvSpPr>
        <p:spPr>
          <a:xfrm>
            <a:off x="6588252" y="3108960"/>
            <a:ext cx="4741164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breakout special set. ETB ~US$50 retail, peaked ~US$210, now ~US$167. Umbreon ex $1,000+.</a:t>
            </a:r>
            <a:endParaRPr lang="en-US" sz="1250" dirty="0"/>
          </a:p>
        </p:txBody>
      </p:sp>
      <p:sp>
        <p:nvSpPr>
          <p:cNvPr id="17" name="Shape 13"/>
          <p:cNvSpPr/>
          <p:nvPr/>
        </p:nvSpPr>
        <p:spPr>
          <a:xfrm>
            <a:off x="548640" y="4142232"/>
            <a:ext cx="5362956" cy="1874520"/>
          </a:xfrm>
          <a:prstGeom prst="roundRect">
            <a:avLst>
              <a:gd name="adj" fmla="val 439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841248" y="4453128"/>
            <a:ext cx="749808" cy="749808"/>
          </a:xfrm>
          <a:prstGeom prst="ellipse">
            <a:avLst/>
          </a:prstGeom>
          <a:solidFill>
            <a:srgbClr val="1AA0C4"/>
          </a:solidFill>
          <a:ln/>
        </p:spPr>
      </p:sp>
      <p:pic>
        <p:nvPicPr>
          <p:cNvPr id="1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96" y="4655576"/>
            <a:ext cx="344912" cy="344912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1783080" y="4471416"/>
            <a:ext cx="394563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Paldean Fates</a:t>
            </a:r>
            <a:endParaRPr lang="en-US" sz="1700" dirty="0"/>
          </a:p>
        </p:txBody>
      </p:sp>
      <p:sp>
        <p:nvSpPr>
          <p:cNvPr id="21" name="Text 16"/>
          <p:cNvSpPr/>
          <p:nvPr/>
        </p:nvSpPr>
        <p:spPr>
          <a:xfrm>
            <a:off x="859536" y="5239512"/>
            <a:ext cx="4741164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Best recent performer: ETBs ~US$50 climbed to ~US$250 (~400%) as stock dried up.</a:t>
            </a:r>
            <a:endParaRPr lang="en-US" sz="1250" dirty="0"/>
          </a:p>
        </p:txBody>
      </p:sp>
      <p:sp>
        <p:nvSpPr>
          <p:cNvPr id="22" name="Shape 17"/>
          <p:cNvSpPr/>
          <p:nvPr/>
        </p:nvSpPr>
        <p:spPr>
          <a:xfrm>
            <a:off x="6277356" y="4142232"/>
            <a:ext cx="5362956" cy="1874520"/>
          </a:xfrm>
          <a:prstGeom prst="roundRect">
            <a:avLst>
              <a:gd name="adj" fmla="val 4390"/>
            </a:avLst>
          </a:prstGeom>
          <a:solidFill>
            <a:srgbClr val="F3F6FC"/>
          </a:solidFill>
          <a:ln/>
          <a:effectLst>
            <a:outerShdw sx="100000" sy="100000" kx="0" ky="0" algn="bl" rotWithShape="0" blurRad="114300" dist="38100" dir="8100000">
              <a:srgbClr val="9AA8C2">
                <a:alpha val="30000"/>
              </a:srgbClr>
            </a:outerShdw>
          </a:effectLst>
        </p:spPr>
      </p:sp>
      <p:sp>
        <p:nvSpPr>
          <p:cNvPr id="23" name="Shape 18"/>
          <p:cNvSpPr/>
          <p:nvPr/>
        </p:nvSpPr>
        <p:spPr>
          <a:xfrm>
            <a:off x="6569964" y="4453128"/>
            <a:ext cx="749808" cy="749808"/>
          </a:xfrm>
          <a:prstGeom prst="ellipse">
            <a:avLst/>
          </a:prstGeom>
          <a:solidFill>
            <a:srgbClr val="1FA463"/>
          </a:solidFill>
          <a:ln/>
        </p:spPr>
      </p:sp>
      <p:pic>
        <p:nvPicPr>
          <p:cNvPr id="2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412" y="4655576"/>
            <a:ext cx="344912" cy="344912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7511796" y="4471416"/>
            <a:ext cx="394563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1C2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Premium collections</a:t>
            </a:r>
            <a:endParaRPr lang="en-US" sz="1700" dirty="0"/>
          </a:p>
        </p:txBody>
      </p:sp>
      <p:sp>
        <p:nvSpPr>
          <p:cNvPr id="26" name="Text 20"/>
          <p:cNvSpPr/>
          <p:nvPr/>
        </p:nvSpPr>
        <p:spPr>
          <a:xfrm>
            <a:off x="6588252" y="5239512"/>
            <a:ext cx="4741164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7181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Mega Charizard X Ultra Premium Collection was the hot holiday item — character-driven spikes.</a:t>
            </a:r>
            <a:endParaRPr lang="en-US" sz="1250" dirty="0"/>
          </a:p>
        </p:txBody>
      </p:sp>
      <p:sp>
        <p:nvSpPr>
          <p:cNvPr id="27" name="Text 21"/>
          <p:cNvSpPr/>
          <p:nvPr/>
        </p:nvSpPr>
        <p:spPr>
          <a:xfrm>
            <a:off x="548640" y="5989320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i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Pattern to spot: a set with one $1,000 chase card drags every sealed box up with it. Follow the chase.</a:t>
            </a:r>
            <a:endParaRPr lang="en-US" sz="12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2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20624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300" kern="0" dirty="0">
                <a:solidFill>
                  <a:srgbClr val="F5B40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CORE THESIS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10642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Why sealed boxes get more valuable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48640" y="647395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200" kern="0" dirty="0">
                <a:solidFill>
                  <a:srgbClr val="8E9B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TCG RESALE PLAYBOOK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10360152" y="6473952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8E9B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09 / 32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548640" y="1627632"/>
            <a:ext cx="110642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C9D4E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Once a set stops being printed, the leftover sealed boxes get scarcer every month — and prices climb. These are exceptional out-of-print examples, not the norm.</a:t>
            </a:r>
            <a:endParaRPr lang="en-US" sz="1350" dirty="0"/>
          </a:p>
        </p:txBody>
      </p:sp>
      <p:graphicFrame>
        <p:nvGraphicFramePr>
          <p:cNvPr id="7" name="Chart 0" descr=""/>
          <p:cNvGraphicFramePr/>
          <p:nvPr/>
        </p:nvGraphicFramePr>
        <p:xfrm>
          <a:off x="457200" y="2331720"/>
          <a:ext cx="7040880" cy="356616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8" name="Shape 5"/>
          <p:cNvSpPr/>
          <p:nvPr/>
        </p:nvSpPr>
        <p:spPr>
          <a:xfrm>
            <a:off x="7818120" y="2331720"/>
            <a:ext cx="3822192" cy="1115568"/>
          </a:xfrm>
          <a:prstGeom prst="roundRect">
            <a:avLst>
              <a:gd name="adj" fmla="val 6557"/>
            </a:avLst>
          </a:prstGeom>
          <a:solidFill>
            <a:srgbClr val="1E2A4F"/>
          </a:solidFill>
          <a:ln/>
        </p:spPr>
      </p:sp>
      <p:sp>
        <p:nvSpPr>
          <p:cNvPr id="9" name="Shape 6"/>
          <p:cNvSpPr/>
          <p:nvPr/>
        </p:nvSpPr>
        <p:spPr>
          <a:xfrm>
            <a:off x="8019288" y="2532888"/>
            <a:ext cx="566928" cy="566928"/>
          </a:xfrm>
          <a:prstGeom prst="ellipse">
            <a:avLst/>
          </a:prstGeom>
          <a:solidFill>
            <a:srgbClr val="1FA463"/>
          </a:solidFill>
          <a:ln/>
        </p:spPr>
      </p:sp>
      <p:pic>
        <p:nvPicPr>
          <p:cNvPr id="10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359" y="2685959"/>
            <a:ext cx="260787" cy="26078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8732520" y="2496312"/>
            <a:ext cx="27706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Buy near retail</a:t>
            </a:r>
            <a:endParaRPr lang="en-US" sz="1350" dirty="0"/>
          </a:p>
        </p:txBody>
      </p:sp>
      <p:sp>
        <p:nvSpPr>
          <p:cNvPr id="12" name="Text 8"/>
          <p:cNvSpPr/>
          <p:nvPr/>
        </p:nvSpPr>
        <p:spPr>
          <a:xfrm>
            <a:off x="8732520" y="2834640"/>
            <a:ext cx="27432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C9D4E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gains only exist if you bought at MSRP, not at a scalper markup.</a:t>
            </a:r>
            <a:endParaRPr lang="en-US" sz="1100" dirty="0"/>
          </a:p>
        </p:txBody>
      </p:sp>
      <p:sp>
        <p:nvSpPr>
          <p:cNvPr id="13" name="Shape 9"/>
          <p:cNvSpPr/>
          <p:nvPr/>
        </p:nvSpPr>
        <p:spPr>
          <a:xfrm>
            <a:off x="7818120" y="3557016"/>
            <a:ext cx="3822192" cy="1115568"/>
          </a:xfrm>
          <a:prstGeom prst="roundRect">
            <a:avLst>
              <a:gd name="adj" fmla="val 6557"/>
            </a:avLst>
          </a:prstGeom>
          <a:solidFill>
            <a:srgbClr val="1E2A4F"/>
          </a:solidFill>
          <a:ln/>
        </p:spPr>
      </p:sp>
      <p:sp>
        <p:nvSpPr>
          <p:cNvPr id="14" name="Shape 10"/>
          <p:cNvSpPr/>
          <p:nvPr/>
        </p:nvSpPr>
        <p:spPr>
          <a:xfrm>
            <a:off x="8019288" y="3758184"/>
            <a:ext cx="566928" cy="566928"/>
          </a:xfrm>
          <a:prstGeom prst="ellipse">
            <a:avLst/>
          </a:prstGeom>
          <a:solidFill>
            <a:srgbClr val="F5B400"/>
          </a:solidFill>
          <a:ln/>
        </p:spPr>
      </p:sp>
      <p:pic>
        <p:nvPicPr>
          <p:cNvPr id="15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359" y="3911255"/>
            <a:ext cx="260787" cy="260787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8732520" y="3721608"/>
            <a:ext cx="27706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Wait for out-of-print</a:t>
            </a:r>
            <a:endParaRPr lang="en-US" sz="1350" dirty="0"/>
          </a:p>
        </p:txBody>
      </p:sp>
      <p:sp>
        <p:nvSpPr>
          <p:cNvPr id="17" name="Text 12"/>
          <p:cNvSpPr/>
          <p:nvPr/>
        </p:nvSpPr>
        <p:spPr>
          <a:xfrm>
            <a:off x="8732520" y="4059936"/>
            <a:ext cx="27432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C9D4E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 print run + no reprints + a strong chase = the recipe that worked.</a:t>
            </a:r>
            <a:endParaRPr lang="en-US" sz="1100" dirty="0"/>
          </a:p>
        </p:txBody>
      </p:sp>
      <p:sp>
        <p:nvSpPr>
          <p:cNvPr id="18" name="Shape 13"/>
          <p:cNvSpPr/>
          <p:nvPr/>
        </p:nvSpPr>
        <p:spPr>
          <a:xfrm>
            <a:off x="7818120" y="4782312"/>
            <a:ext cx="3822192" cy="1115568"/>
          </a:xfrm>
          <a:prstGeom prst="roundRect">
            <a:avLst>
              <a:gd name="adj" fmla="val 6557"/>
            </a:avLst>
          </a:prstGeom>
          <a:solidFill>
            <a:srgbClr val="1E2A4F"/>
          </a:solidFill>
          <a:ln/>
        </p:spPr>
      </p:sp>
      <p:sp>
        <p:nvSpPr>
          <p:cNvPr id="19" name="Shape 14"/>
          <p:cNvSpPr/>
          <p:nvPr/>
        </p:nvSpPr>
        <p:spPr>
          <a:xfrm>
            <a:off x="8019288" y="4983480"/>
            <a:ext cx="566928" cy="566928"/>
          </a:xfrm>
          <a:prstGeom prst="ellipse">
            <a:avLst/>
          </a:prstGeom>
          <a:solidFill>
            <a:srgbClr val="EF4444"/>
          </a:solidFill>
          <a:ln/>
        </p:spPr>
      </p:sp>
      <p:pic>
        <p:nvPicPr>
          <p:cNvPr id="20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359" y="5136551"/>
            <a:ext cx="260787" cy="260787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8732520" y="4946904"/>
            <a:ext cx="27706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Not every box wins</a:t>
            </a:r>
            <a:endParaRPr lang="en-US" sz="1350" dirty="0"/>
          </a:p>
        </p:txBody>
      </p:sp>
      <p:sp>
        <p:nvSpPr>
          <p:cNvPr id="22" name="Text 16"/>
          <p:cNvSpPr/>
          <p:nvPr/>
        </p:nvSpPr>
        <p:spPr>
          <a:xfrm>
            <a:off x="8732520" y="5285232"/>
            <a:ext cx="27432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C9D4E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Heavily reprinted sets stay flat. Don't assume every box becomes Evolving Skies.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TCG Resale Playbook</dc:title>
  <dc:subject>PptxGenJS Presentation</dc:subject>
  <dc:creator>TCG Resale Playbook</dc:creator>
  <cp:lastModifiedBy>TCG Resale Playbook</cp:lastModifiedBy>
  <cp:revision>1</cp:revision>
  <dcterms:created xsi:type="dcterms:W3CDTF">2026-05-27T14:52:56Z</dcterms:created>
  <dcterms:modified xsi:type="dcterms:W3CDTF">2026-05-27T14:52:56Z</dcterms:modified>
</cp:coreProperties>
</file>